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And this is what we go: 2,533 tweets, over a 9 month period from July 2010 to April 2011 </a:t>
            </a:r>
            <a:endParaRPr/>
          </a:p>
          <a:p>
            <a:pPr indent="0" lvl="0" marL="0">
              <a:spcBef>
                <a:spcPts val="0"/>
              </a:spcBef>
              <a:spcAft>
                <a:spcPts val="0"/>
              </a:spcAft>
              <a:buNone/>
            </a:pPr>
            <a:r>
              <a:rPr lang="en-GB"/>
              <a:t>I was meticulous; I recorded everything</a:t>
            </a:r>
            <a:endParaRPr/>
          </a:p>
          <a:p>
            <a:pPr indent="0" lvl="0" marL="0">
              <a:spcBef>
                <a:spcPts val="0"/>
              </a:spcBef>
              <a:spcAft>
                <a:spcPts val="0"/>
              </a:spcAft>
              <a:buNone/>
            </a:pPr>
            <a:r>
              <a:rPr lang="en-GB"/>
              <a:t>And I learnt 2 things</a:t>
            </a:r>
            <a:endParaRPr/>
          </a:p>
          <a:p>
            <a:pPr indent="-298450" lvl="0" marL="457200" rtl="0">
              <a:spcBef>
                <a:spcPts val="0"/>
              </a:spcBef>
              <a:spcAft>
                <a:spcPts val="0"/>
              </a:spcAft>
              <a:buSzPts val="1100"/>
              <a:buAutoNum type="arabicParenR"/>
            </a:pPr>
            <a:r>
              <a:rPr lang="en-GB"/>
              <a:t>The people around you hate it when you stop every time you eat something so you can write it down</a:t>
            </a:r>
            <a:endParaRPr/>
          </a:p>
          <a:p>
            <a:pPr indent="-298450" lvl="0" marL="457200" rtl="0">
              <a:spcBef>
                <a:spcPts val="0"/>
              </a:spcBef>
              <a:spcAft>
                <a:spcPts val="0"/>
              </a:spcAft>
              <a:buSzPts val="1100"/>
              <a:buAutoNum type="arabicParenR"/>
            </a:pPr>
            <a:r>
              <a:rPr lang="en-GB"/>
              <a:t>Manual data entry isn’t sustainable</a:t>
            </a:r>
            <a:endParaRPr/>
          </a:p>
          <a:p>
            <a:pPr indent="0" lvl="0" marL="0" rtl="0">
              <a:spcBef>
                <a:spcPts val="0"/>
              </a:spcBef>
              <a:spcAft>
                <a:spcPts val="0"/>
              </a:spcAft>
              <a:buNone/>
            </a:pPr>
            <a:r>
              <a:t/>
            </a:r>
            <a:endParaRPr/>
          </a:p>
          <a:p>
            <a:pPr indent="0" lvl="0" marL="0" rtl="0">
              <a:spcBef>
                <a:spcPts val="0"/>
              </a:spcBef>
              <a:spcAft>
                <a:spcPts val="0"/>
              </a:spcAft>
              <a:buNone/>
            </a:pPr>
            <a:r>
              <a:rPr lang="en-GB"/>
              <a:t>This tweet was my favourite - a sneak peek into my student life, 20th November 2010 was the time to be alive.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chemeClr val="dk1"/>
                </a:solidFill>
              </a:rPr>
              <a:t>So </a:t>
            </a:r>
            <a:r>
              <a:rPr lang="en-GB">
                <a:solidFill>
                  <a:schemeClr val="dk1"/>
                </a:solidFill>
              </a:rPr>
              <a:t>I managed 9 months before I gave up. </a:t>
            </a:r>
            <a:r>
              <a:rPr lang="en-GB"/>
              <a:t>I’ve tried it again since with MyFitnessPal, Fitbit - I really want to log this information</a:t>
            </a:r>
            <a:endParaRPr/>
          </a:p>
          <a:p>
            <a:pPr indent="0" lvl="0" marL="0">
              <a:spcBef>
                <a:spcPts val="0"/>
              </a:spcBef>
              <a:spcAft>
                <a:spcPts val="0"/>
              </a:spcAft>
              <a:buNone/>
            </a:pPr>
            <a:r>
              <a:rPr lang="en-GB"/>
              <a:t>But it only ever worked short term - the effort involved in writing in all that information, scanning barcodes, finding approximations - it’s not sustainable.</a:t>
            </a:r>
            <a:endParaRPr/>
          </a:p>
          <a:p>
            <a:pPr indent="0" lvl="0" marL="0">
              <a:spcBef>
                <a:spcPts val="0"/>
              </a:spcBef>
              <a:spcAft>
                <a:spcPts val="0"/>
              </a:spcAft>
              <a:buNone/>
            </a:pPr>
            <a:r>
              <a:t/>
            </a:r>
            <a:endParaRPr/>
          </a:p>
          <a:p>
            <a:pPr indent="0" lvl="0" marL="0">
              <a:spcBef>
                <a:spcPts val="0"/>
              </a:spcBef>
              <a:spcAft>
                <a:spcPts val="0"/>
              </a:spcAft>
              <a:buNone/>
            </a:pPr>
            <a:r>
              <a:rPr lang="en-GB"/>
              <a:t>We need to automate instrumentation if it’s to work at a larger scale.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chemeClr val="dk1"/>
                </a:solidFill>
              </a:rPr>
              <a:t>So, what can I get for minimal effort?</a:t>
            </a:r>
            <a:endParaRPr>
              <a:solidFill>
                <a:schemeClr val="dk1"/>
              </a:solidFill>
            </a:endParaRPr>
          </a:p>
          <a:p>
            <a:pPr indent="0" lvl="0" marL="0">
              <a:spcBef>
                <a:spcPts val="0"/>
              </a:spcBef>
              <a:spcAft>
                <a:spcPts val="0"/>
              </a:spcAft>
              <a:buNone/>
            </a:pPr>
            <a:r>
              <a:rPr lang="en-GB">
                <a:solidFill>
                  <a:schemeClr val="dk1"/>
                </a:solidFill>
              </a:rPr>
              <a:t>I u</a:t>
            </a:r>
            <a:r>
              <a:rPr lang="en-GB">
                <a:solidFill>
                  <a:schemeClr val="dk1"/>
                </a:solidFill>
              </a:rPr>
              <a:t>se an android with location services enabled - this gives me data on where I visit and when</a:t>
            </a:r>
            <a:endParaRPr/>
          </a:p>
          <a:p>
            <a:pPr indent="0" lvl="0" marL="0" rtl="0">
              <a:spcBef>
                <a:spcPts val="0"/>
              </a:spcBef>
              <a:spcAft>
                <a:spcPts val="0"/>
              </a:spcAft>
              <a:buClr>
                <a:schemeClr val="dk1"/>
              </a:buClr>
              <a:buSzPts val="1100"/>
              <a:buFont typeface="Arial"/>
              <a:buNone/>
            </a:pPr>
            <a:r>
              <a:rPr lang="en-GB"/>
              <a:t>I w</a:t>
            </a:r>
            <a:r>
              <a:rPr lang="en-GB"/>
              <a:t>ear a fitbit which gives me step count, heart rate, sleep patterns, etc. - </a:t>
            </a:r>
            <a:r>
              <a:rPr lang="en-GB">
                <a:solidFill>
                  <a:schemeClr val="dk1"/>
                </a:solidFill>
              </a:rPr>
              <a:t>I find times when I’m not doing anything to charge it so i don’t lose any important data</a:t>
            </a:r>
            <a:endParaRPr/>
          </a:p>
          <a:p>
            <a:pPr indent="0" lvl="0" marL="0">
              <a:spcBef>
                <a:spcPts val="0"/>
              </a:spcBef>
              <a:spcAft>
                <a:spcPts val="0"/>
              </a:spcAft>
              <a:buNone/>
            </a:pPr>
            <a:r>
              <a:rPr lang="en-GB"/>
              <a:t>I can grab some viewing habits from Netflix - I’ve a shared account, by we can make that more accurate by </a:t>
            </a:r>
            <a:r>
              <a:rPr lang="en-GB">
                <a:solidFill>
                  <a:schemeClr val="dk1"/>
                </a:solidFill>
              </a:rPr>
              <a:t>filtering out shows watched when I’m not home</a:t>
            </a:r>
            <a:endParaRPr/>
          </a:p>
          <a:p>
            <a:pPr indent="0" lvl="0" marL="0">
              <a:spcBef>
                <a:spcPts val="0"/>
              </a:spcBef>
              <a:spcAft>
                <a:spcPts val="0"/>
              </a:spcAft>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Some things we can’t automatically capture</a:t>
            </a:r>
            <a:endParaRPr/>
          </a:p>
          <a:p>
            <a:pPr indent="0" lvl="0" marL="0">
              <a:spcBef>
                <a:spcPts val="0"/>
              </a:spcBef>
              <a:spcAft>
                <a:spcPts val="0"/>
              </a:spcAft>
              <a:buNone/>
            </a:pPr>
            <a:r>
              <a:rPr lang="en-GB"/>
              <a:t>We’ve just gone through some of the difficulties in recording consumption, but anything not automatically recorded falls into this same need for manual recording.</a:t>
            </a:r>
            <a:endParaRPr/>
          </a:p>
          <a:p>
            <a:pPr indent="0" lvl="0" marL="0">
              <a:spcBef>
                <a:spcPts val="0"/>
              </a:spcBef>
              <a:spcAft>
                <a:spcPts val="0"/>
              </a:spcAft>
              <a:buNone/>
            </a:pPr>
            <a:r>
              <a:t/>
            </a:r>
            <a:endParaRPr/>
          </a:p>
          <a:p>
            <a:pPr indent="0" lvl="0" marL="0" rtl="0">
              <a:spcBef>
                <a:spcPts val="0"/>
              </a:spcBef>
              <a:spcAft>
                <a:spcPts val="0"/>
              </a:spcAft>
              <a:buNone/>
            </a:pPr>
            <a:r>
              <a:rPr lang="en-GB"/>
              <a:t>Something things we may be interested in capturing, but they’re not </a:t>
            </a:r>
            <a:r>
              <a:rPr lang="en-GB">
                <a:solidFill>
                  <a:schemeClr val="dk1"/>
                </a:solidFill>
              </a:rPr>
              <a:t>specifically about us.</a:t>
            </a:r>
            <a:endParaRPr/>
          </a:p>
          <a:p>
            <a:pPr indent="0" lvl="0" marL="0" rtl="0">
              <a:spcBef>
                <a:spcPts val="0"/>
              </a:spcBef>
              <a:spcAft>
                <a:spcPts val="0"/>
              </a:spcAft>
              <a:buNone/>
            </a:pPr>
            <a:r>
              <a:rPr lang="en-GB"/>
              <a:t>Context data can be very powerful for providing better insight into data about ourselves. However, this falls into the complexity issue - we can’t instrument everything in the world around 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Same question as automation - “what can I get for the minimum amount of effort?”, though that effort will probably be more than the automated solution</a:t>
            </a:r>
            <a:endParaRPr/>
          </a:p>
          <a:p>
            <a:pPr indent="0" lvl="0" marL="0">
              <a:spcBef>
                <a:spcPts val="0"/>
              </a:spcBef>
              <a:spcAft>
                <a:spcPts val="0"/>
              </a:spcAft>
              <a:buNone/>
            </a:pPr>
            <a:r>
              <a:t/>
            </a:r>
            <a:endParaRPr/>
          </a:p>
          <a:p>
            <a:pPr indent="0" lvl="0" marL="0">
              <a:spcBef>
                <a:spcPts val="0"/>
              </a:spcBef>
              <a:spcAft>
                <a:spcPts val="0"/>
              </a:spcAft>
              <a:buNone/>
            </a:pPr>
            <a:r>
              <a:rPr lang="en-GB"/>
              <a:t>What is the minimum I would require for this?</a:t>
            </a:r>
            <a:endParaRPr/>
          </a:p>
          <a:p>
            <a:pPr indent="0" lvl="0" marL="0">
              <a:spcBef>
                <a:spcPts val="0"/>
              </a:spcBef>
              <a:spcAft>
                <a:spcPts val="0"/>
              </a:spcAft>
              <a:buNone/>
            </a:pPr>
            <a:r>
              <a:rPr lang="en-GB"/>
              <a:t>Just need to ask </a:t>
            </a:r>
            <a:r>
              <a:rPr lang="en-GB">
                <a:solidFill>
                  <a:schemeClr val="dk1"/>
                </a:solidFill>
              </a:rPr>
              <a:t> myself </a:t>
            </a:r>
            <a:r>
              <a:rPr lang="en-GB"/>
              <a:t>this question at the at the end of each day.</a:t>
            </a:r>
            <a:endParaRPr/>
          </a:p>
          <a:p>
            <a:pPr indent="0" lvl="0" marL="0">
              <a:spcBef>
                <a:spcPts val="0"/>
              </a:spcBef>
              <a:spcAft>
                <a:spcPts val="0"/>
              </a:spcAft>
              <a:buNone/>
            </a:pPr>
            <a:r>
              <a:rPr lang="en-GB"/>
              <a:t>Keep the input simple so it can be done quickly. 3 options - good, neutral and bad</a:t>
            </a:r>
            <a:endParaRPr/>
          </a:p>
          <a:p>
            <a:pPr indent="0" lvl="0" marL="0">
              <a:spcBef>
                <a:spcPts val="0"/>
              </a:spcBef>
              <a:spcAft>
                <a:spcPts val="0"/>
              </a:spcAft>
              <a:buNone/>
            </a:pPr>
            <a:r>
              <a:rPr lang="en-GB"/>
              <a:t>No context, no </a:t>
            </a:r>
            <a:r>
              <a:rPr lang="en-GB"/>
              <a:t>supplementary</a:t>
            </a:r>
            <a:r>
              <a:rPr lang="en-GB"/>
              <a:t> information, just a simple status</a:t>
            </a:r>
            <a:endParaRPr/>
          </a:p>
          <a:p>
            <a:pPr indent="0" lvl="0" marL="0">
              <a:spcBef>
                <a:spcPts val="0"/>
              </a:spcBef>
              <a:spcAft>
                <a:spcPts val="0"/>
              </a:spcAft>
              <a:buNone/>
            </a:pPr>
            <a:r>
              <a:t/>
            </a:r>
            <a:endParaRPr/>
          </a:p>
          <a:p>
            <a:pPr indent="0" lvl="0" marL="0">
              <a:spcBef>
                <a:spcPts val="0"/>
              </a:spcBef>
              <a:spcAft>
                <a:spcPts val="0"/>
              </a:spcAft>
              <a:buNone/>
            </a:pPr>
            <a:r>
              <a:rPr lang="en-GB"/>
              <a:t>Disclaimer: I’ve only been doing this for about 4 months - it’s nice to have the data, though I’m not sure a simple status is enough context. But - it’s an experiment, so I’ll give it a bit more time and see what other data I can mash with it</a:t>
            </a:r>
            <a:endParaRPr/>
          </a:p>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Google calendar for reminder, which reminds me each evening</a:t>
            </a:r>
            <a:endParaRPr/>
          </a:p>
          <a:p>
            <a:pPr indent="0" lvl="0" marL="0">
              <a:spcBef>
                <a:spcPts val="0"/>
              </a:spcBef>
              <a:spcAft>
                <a:spcPts val="0"/>
              </a:spcAft>
              <a:buNone/>
            </a:pPr>
            <a:r>
              <a:rPr lang="en-GB"/>
              <a:t>Tasker for UI - launches a popup from a widget on the home screen</a:t>
            </a:r>
            <a:endParaRPr/>
          </a:p>
          <a:p>
            <a:pPr indent="-298450" lvl="0" marL="457200">
              <a:spcBef>
                <a:spcPts val="0"/>
              </a:spcBef>
              <a:spcAft>
                <a:spcPts val="0"/>
              </a:spcAft>
              <a:buSzPts val="1100"/>
              <a:buChar char="-"/>
            </a:pPr>
            <a:r>
              <a:rPr lang="en-GB"/>
              <a:t>Select whether it was a good day, neutral or bad from the icons</a:t>
            </a:r>
            <a:endParaRPr/>
          </a:p>
          <a:p>
            <a:pPr indent="-298450" lvl="0" marL="457200">
              <a:spcBef>
                <a:spcPts val="0"/>
              </a:spcBef>
              <a:spcAft>
                <a:spcPts val="0"/>
              </a:spcAft>
              <a:buSzPts val="1100"/>
              <a:buChar char="-"/>
            </a:pPr>
            <a:r>
              <a:rPr lang="en-GB"/>
              <a:t>Tasker task makes HTTP call to </a:t>
            </a:r>
            <a:r>
              <a:rPr lang="en-GB">
                <a:solidFill>
                  <a:schemeClr val="dk1"/>
                </a:solidFill>
              </a:rPr>
              <a:t>IFTTT </a:t>
            </a:r>
            <a:r>
              <a:rPr lang="en-GB"/>
              <a:t>endpoint with the corresponding value</a:t>
            </a:r>
            <a:endParaRPr/>
          </a:p>
          <a:p>
            <a:pPr indent="0" lvl="0" marL="0">
              <a:spcBef>
                <a:spcPts val="0"/>
              </a:spcBef>
              <a:spcAft>
                <a:spcPts val="0"/>
              </a:spcAft>
              <a:buNone/>
            </a:pPr>
            <a:r>
              <a:rPr lang="en-GB"/>
              <a:t>IFTTT adds the entry to a specific Google sheet with a timestamp, for storage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Fitbit has an API - I automatically pull all data each night and push to a private Github repository</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Netflix don’t have an API</a:t>
            </a:r>
            <a:endParaRPr/>
          </a:p>
          <a:p>
            <a:pPr indent="-298450" lvl="0" marL="457200" rtl="0">
              <a:spcBef>
                <a:spcPts val="0"/>
              </a:spcBef>
              <a:spcAft>
                <a:spcPts val="0"/>
              </a:spcAft>
              <a:buSzPts val="1100"/>
              <a:buChar char="-"/>
            </a:pPr>
            <a:r>
              <a:rPr lang="en-GB"/>
              <a:t>But they do have an endpoint to power their UI which lists what you’ve previously watched</a:t>
            </a:r>
            <a:endParaRPr/>
          </a:p>
          <a:p>
            <a:pPr indent="-298450" lvl="0" marL="457200" rtl="0">
              <a:spcBef>
                <a:spcPts val="0"/>
              </a:spcBef>
              <a:spcAft>
                <a:spcPts val="0"/>
              </a:spcAft>
              <a:buSzPts val="1100"/>
              <a:buChar char="-"/>
            </a:pPr>
            <a:r>
              <a:rPr lang="en-GB"/>
              <a:t>I have a script to page through the data from that endpoint and split by day</a:t>
            </a:r>
            <a:endParaRPr/>
          </a:p>
          <a:p>
            <a:pPr indent="0" lvl="0" marL="0">
              <a:spcBef>
                <a:spcPts val="0"/>
              </a:spcBef>
              <a:spcAft>
                <a:spcPts val="0"/>
              </a:spcAft>
              <a:buNone/>
            </a:pPr>
            <a:r>
              <a:t/>
            </a:r>
            <a:endParaRPr/>
          </a:p>
          <a:p>
            <a:pPr indent="0" lvl="0" marL="0">
              <a:spcBef>
                <a:spcPts val="0"/>
              </a:spcBef>
              <a:spcAft>
                <a:spcPts val="0"/>
              </a:spcAft>
              <a:buNone/>
            </a:pPr>
            <a:r>
              <a:rPr lang="en-GB"/>
              <a:t>Google sheets has an API</a:t>
            </a:r>
            <a:endParaRPr/>
          </a:p>
          <a:p>
            <a:pPr indent="-298450" lvl="0" marL="457200" rtl="0">
              <a:spcBef>
                <a:spcPts val="0"/>
              </a:spcBef>
              <a:spcAft>
                <a:spcPts val="0"/>
              </a:spcAft>
              <a:buSzPts val="1100"/>
              <a:buChar char="-"/>
            </a:pPr>
            <a:r>
              <a:rPr lang="en-GB"/>
              <a:t>I have a script to pull the data out into JSON</a:t>
            </a:r>
            <a:endParaRPr/>
          </a:p>
          <a:p>
            <a:pPr indent="0" lvl="0" marL="0" rtl="0">
              <a:spcBef>
                <a:spcPts val="0"/>
              </a:spcBef>
              <a:spcAft>
                <a:spcPts val="0"/>
              </a:spcAft>
              <a:buNone/>
            </a:pPr>
            <a:r>
              <a:t/>
            </a:r>
            <a:endParaRPr/>
          </a:p>
          <a:p>
            <a:pPr indent="0" lvl="0" marL="0">
              <a:spcBef>
                <a:spcPts val="0"/>
              </a:spcBef>
              <a:spcAft>
                <a:spcPts val="0"/>
              </a:spcAft>
              <a:buNone/>
            </a:pPr>
            <a:r>
              <a:rPr lang="en-GB">
                <a:solidFill>
                  <a:schemeClr val="dk1"/>
                </a:solidFill>
              </a:rPr>
              <a:t>Google Timeline allows you to export KML</a:t>
            </a:r>
            <a:endParaRPr>
              <a:solidFill>
                <a:schemeClr val="dk1"/>
              </a:solidFill>
            </a:endParaRPr>
          </a:p>
          <a:p>
            <a:pPr indent="-298450" lvl="0" marL="457200" rtl="0">
              <a:spcBef>
                <a:spcPts val="0"/>
              </a:spcBef>
              <a:spcAft>
                <a:spcPts val="0"/>
              </a:spcAft>
              <a:buClr>
                <a:schemeClr val="dk1"/>
              </a:buClr>
              <a:buSzPts val="1100"/>
              <a:buChar char="-"/>
            </a:pPr>
            <a:r>
              <a:rPr lang="en-GB">
                <a:solidFill>
                  <a:schemeClr val="dk1"/>
                </a:solidFill>
              </a:rPr>
              <a:t>I have a script to pull the data out</a:t>
            </a:r>
            <a:endParaRPr>
              <a:solidFill>
                <a:schemeClr val="dk1"/>
              </a:solidFill>
            </a:endParaRPr>
          </a:p>
          <a:p>
            <a:pPr indent="0" lvl="0" marL="0" rtl="0">
              <a:spcBef>
                <a:spcPts val="0"/>
              </a:spcBef>
              <a:spcAft>
                <a:spcPts val="0"/>
              </a:spcAft>
              <a:buNone/>
            </a:pPr>
            <a:r>
              <a:rPr lang="en-GB">
                <a:solidFill>
                  <a:schemeClr val="dk1"/>
                </a:solidFill>
              </a:rPr>
              <a:t>There’s also Google’s takeout service</a:t>
            </a:r>
            <a:endParaRPr>
              <a:solidFill>
                <a:schemeClr val="dk1"/>
              </a:solidFill>
            </a:endParaRPr>
          </a:p>
          <a:p>
            <a:pPr indent="-298450" lvl="0" marL="457200" rtl="0">
              <a:spcBef>
                <a:spcPts val="0"/>
              </a:spcBef>
              <a:spcAft>
                <a:spcPts val="0"/>
              </a:spcAft>
              <a:buSzPts val="1100"/>
              <a:buChar char="-"/>
            </a:pPr>
            <a:r>
              <a:rPr lang="en-GB">
                <a:solidFill>
                  <a:schemeClr val="dk1"/>
                </a:solidFill>
              </a:rPr>
              <a:t>The location data from this is super raw - I periodically grab takeouts, but I’m not yet sure what to do with the raw co-ordinate data</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GB">
                <a:solidFill>
                  <a:schemeClr val="dk1"/>
                </a:solidFill>
              </a:rPr>
              <a:t>Currently I’m still playing - but I’ll aim to open these repos up soon!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All of that tooling is to</a:t>
            </a:r>
            <a:r>
              <a:rPr lang="en-GB"/>
              <a:t> pull data into this private repo.</a:t>
            </a:r>
            <a:endParaRPr/>
          </a:p>
          <a:p>
            <a:pPr indent="0" lvl="0" marL="0">
              <a:spcBef>
                <a:spcPts val="0"/>
              </a:spcBef>
              <a:spcAft>
                <a:spcPts val="0"/>
              </a:spcAft>
              <a:buNone/>
            </a:pPr>
            <a:r>
              <a:rPr lang="en-GB"/>
              <a:t>This is my single source of truth for my instrumentation data</a:t>
            </a:r>
            <a:endParaRPr/>
          </a:p>
          <a:p>
            <a:pPr indent="0" lvl="0" marL="0">
              <a:spcBef>
                <a:spcPts val="0"/>
              </a:spcBef>
              <a:spcAft>
                <a:spcPts val="0"/>
              </a:spcAft>
              <a:buClr>
                <a:schemeClr val="dk1"/>
              </a:buClr>
              <a:buSzPts val="1100"/>
              <a:buFont typeface="Arial"/>
              <a:buNone/>
            </a:pPr>
            <a:r>
              <a:rPr lang="en-GB"/>
              <a:t>I like git as a place to store text files, and provide access to changes (caveat, I’m not sure how it scales to large numbers of text files)</a:t>
            </a:r>
            <a:endParaRPr/>
          </a:p>
          <a:p>
            <a:pPr indent="0" lvl="0" marL="0">
              <a:spcBef>
                <a:spcPts val="0"/>
              </a:spcBef>
              <a:spcAft>
                <a:spcPts val="0"/>
              </a:spcAft>
              <a:buClr>
                <a:schemeClr val="dk1"/>
              </a:buClr>
              <a:buSzPts val="1100"/>
              <a:buFont typeface="Arial"/>
              <a:buNone/>
            </a:pPr>
            <a:r>
              <a:rPr lang="en-GB"/>
              <a:t>Github provides easy hosting and allows me to hook nightly runs in, so they can automatically push data into this repository. </a:t>
            </a:r>
            <a:r>
              <a:rPr lang="en-GB">
                <a:solidFill>
                  <a:schemeClr val="dk1"/>
                </a:solidFill>
              </a:rPr>
              <a:t>YMMV depending on how much you trust Github with this kind of data.</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I think we’ve all seen the GDPR emails recently</a:t>
            </a:r>
            <a:endParaRPr/>
          </a:p>
          <a:p>
            <a:pPr indent="0" lvl="0" marL="0">
              <a:spcBef>
                <a:spcPts val="0"/>
              </a:spcBef>
              <a:spcAft>
                <a:spcPts val="0"/>
              </a:spcAft>
              <a:buClr>
                <a:schemeClr val="dk1"/>
              </a:buClr>
              <a:buSzPts val="1100"/>
              <a:buFont typeface="Arial"/>
              <a:buNone/>
            </a:pPr>
            <a:r>
              <a:rPr lang="en-GB"/>
              <a:t>Wow, I have a lot of accounts</a:t>
            </a:r>
            <a:endParaRPr/>
          </a:p>
          <a:p>
            <a:pPr indent="0" lvl="0" marL="0">
              <a:spcBef>
                <a:spcPts val="0"/>
              </a:spcBef>
              <a:spcAft>
                <a:spcPts val="0"/>
              </a:spcAft>
              <a:buClr>
                <a:schemeClr val="dk1"/>
              </a:buClr>
              <a:buSzPts val="1100"/>
              <a:buFont typeface="Arial"/>
              <a:buNone/>
            </a:pPr>
            <a:r>
              <a:rPr lang="en-GB"/>
              <a:t>What data do they have?</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Start off with an easy example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Generally happy, a cluster of neutral moods at the end of February. A few days either side of the line was when I was in Canada - I was there for a funeral. Interesting to see how it affected my mood and pushed on into mid March.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Based on being in a Caffe Nero, Starbucks, or any location with coffee in the name, like the </a:t>
            </a:r>
            <a:r>
              <a:rPr lang="en-GB"/>
              <a:t>Vietnamese</a:t>
            </a:r>
            <a:r>
              <a:rPr lang="en-GB"/>
              <a:t> coffee shop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that was my data - what’s yours? Put it to work - what do you want to know?</a:t>
            </a:r>
            <a:endParaRPr/>
          </a:p>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Hook music players to last.fm</a:t>
            </a:r>
            <a:endParaRPr/>
          </a:p>
          <a:p>
            <a:pPr indent="0" lvl="0" marL="0" rtl="0">
              <a:spcBef>
                <a:spcPts val="0"/>
              </a:spcBef>
              <a:spcAft>
                <a:spcPts val="0"/>
              </a:spcAft>
              <a:buNone/>
            </a:pPr>
            <a:r>
              <a:rPr lang="en-GB"/>
              <a:t>Hook video players to track.tv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I’m Alistair - I work at ShopKeep where I mostly do things with JavaScript.</a:t>
            </a:r>
            <a:endParaRPr/>
          </a:p>
          <a:p>
            <a:pPr indent="0" lvl="0" marL="0">
              <a:spcBef>
                <a:spcPts val="0"/>
              </a:spcBef>
              <a:spcAft>
                <a:spcPts val="0"/>
              </a:spcAft>
              <a:buNone/>
            </a:pPr>
            <a:r>
              <a:rPr lang="en-GB"/>
              <a:t>Yes - that means I’m probably the least qualified person to talk to you about dealing with large amounts of personal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Pay for things with something like Monzo for bank analytics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Use an iKettle to boil water</a:t>
            </a:r>
            <a:endParaRPr/>
          </a:p>
          <a:p>
            <a:pPr indent="0" lvl="0" marL="0">
              <a:spcBef>
                <a:spcPts val="0"/>
              </a:spcBef>
              <a:spcAft>
                <a:spcPts val="0"/>
              </a:spcAft>
              <a:buClr>
                <a:schemeClr val="dk1"/>
              </a:buClr>
              <a:buSzPts val="1100"/>
              <a:buFont typeface="Arial"/>
              <a:buNone/>
            </a:pPr>
            <a:r>
              <a:rPr lang="en-GB"/>
              <a:t>Bluetooth toothbrush?</a:t>
            </a:r>
            <a:endParaRPr/>
          </a:p>
          <a:p>
            <a:pPr indent="0" lvl="0" marL="0">
              <a:spcBef>
                <a:spcPts val="0"/>
              </a:spcBef>
              <a:spcAft>
                <a:spcPts val="0"/>
              </a:spcAft>
              <a:buClr>
                <a:schemeClr val="dk1"/>
              </a:buClr>
              <a:buSzPts val="1100"/>
              <a:buFont typeface="Arial"/>
              <a:buNone/>
            </a:pPr>
            <a:r>
              <a:rPr lang="en-GB"/>
              <a:t>Known people in your house using router device list</a:t>
            </a:r>
            <a:endParaRPr/>
          </a:p>
          <a:p>
            <a:pPr indent="0" lvl="0" marL="0" rtl="0">
              <a:spcBef>
                <a:spcPts val="0"/>
              </a:spcBef>
              <a:spcAft>
                <a:spcPts val="0"/>
              </a:spcAft>
              <a:buNone/>
            </a:pPr>
            <a:r>
              <a:rPr lang="en-GB"/>
              <a:t>(IoT for the win)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Log other events (medication, walking dog, etc.) - NFC stickers can help</a:t>
            </a:r>
            <a:endParaRPr/>
          </a:p>
          <a:p>
            <a:pPr indent="0" lvl="0" marL="0" rtl="0">
              <a:spcBef>
                <a:spcPts val="0"/>
              </a:spcBef>
              <a:spcAft>
                <a:spcPts val="0"/>
              </a:spcAft>
              <a:buClr>
                <a:schemeClr val="dk1"/>
              </a:buClr>
              <a:buSzPts val="1100"/>
              <a:buFont typeface="Arial"/>
              <a:buNone/>
            </a:pPr>
            <a:r>
              <a:rPr lang="en-GB"/>
              <a:t>Bluetooth beacon for tracking local movements?</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I’ll finish off with some top tips!</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GB"/>
              <a:t>(reminders, nfc stickers, etc.)</a:t>
            </a:r>
            <a:endParaRPr/>
          </a:p>
          <a:p>
            <a:pPr indent="0" lvl="0" marL="0">
              <a:spcBef>
                <a:spcPts val="0"/>
              </a:spcBef>
              <a:spcAft>
                <a:spcPts val="0"/>
              </a:spcAft>
              <a:buClr>
                <a:schemeClr val="dk1"/>
              </a:buClr>
              <a:buSzPts val="1100"/>
              <a:buFont typeface="Arial"/>
              <a:buNone/>
            </a:pPr>
            <a:r>
              <a:rPr lang="en-GB"/>
              <a:t>Automate the bits that are effort (recommend Tasker) - Lower the barrier to entry</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 still want to figure out a good way to log what I eat - maybe in the future I’ll be able to just snap a photo and have it figure it out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Machine learning for the win? But maybe we’re not quite there yet!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Talk disclaimer</a:t>
            </a:r>
            <a:endParaRPr/>
          </a:p>
          <a:p>
            <a:pPr indent="0" lvl="0" marL="0" rtl="0">
              <a:spcBef>
                <a:spcPts val="0"/>
              </a:spcBef>
              <a:spcAft>
                <a:spcPts val="0"/>
              </a:spcAft>
              <a:buNone/>
            </a:pPr>
            <a:r>
              <a:rPr lang="en-GB"/>
              <a:t>I don’t think this will blow your mind - there’s not some secret pattern to the universe that this will uncover - I’m setting my bar at mildly interesting</a:t>
            </a:r>
            <a:endParaRPr/>
          </a:p>
          <a:p>
            <a:pPr indent="0" lvl="0" marL="0">
              <a:spcBef>
                <a:spcPts val="0"/>
              </a:spcBef>
              <a:spcAft>
                <a:spcPts val="0"/>
              </a:spcAft>
              <a:buNone/>
            </a:pPr>
            <a:r>
              <a:rPr lang="en-GB"/>
              <a:t>And also, all of this data is real - mostly because I’m too lazy to create fake data - so I’ll try not to show anything too sensitive, and no judgement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Just by existing, we generate state and put information out into the world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There’s so much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Back at university, Hugh was one of my </a:t>
            </a:r>
            <a:r>
              <a:rPr lang="en-GB"/>
              <a:t>lecturers. In the days before smartphones with GPS, he wore a GPS tracker strapped to his arm.</a:t>
            </a:r>
            <a:r>
              <a:rPr lang="en-GB"/>
              <a:t> </a:t>
            </a:r>
            <a:endParaRPr/>
          </a:p>
          <a:p>
            <a:pPr indent="0" lvl="0" marL="0" rtl="0">
              <a:spcBef>
                <a:spcPts val="0"/>
              </a:spcBef>
              <a:spcAft>
                <a:spcPts val="0"/>
              </a:spcAft>
              <a:buNone/>
            </a:pPr>
            <a:r>
              <a:rPr lang="en-GB"/>
              <a:t>“Every day that goes by, data is lost” </a:t>
            </a:r>
            <a:r>
              <a:rPr lang="en-GB"/>
              <a:t>-</a:t>
            </a:r>
            <a:r>
              <a:rPr lang="en-GB"/>
              <a:t> and it’s true. All of the data we emit into the world, unless there’s something to capture it, </a:t>
            </a:r>
            <a:r>
              <a:rPr lang="en-GB"/>
              <a:t>dissipates</a:t>
            </a:r>
            <a:r>
              <a:rPr lang="en-GB"/>
              <a:t>.</a:t>
            </a:r>
            <a:endParaRPr/>
          </a:p>
          <a:p>
            <a:pPr indent="0" lvl="0" marL="0" rtl="0">
              <a:spcBef>
                <a:spcPts val="0"/>
              </a:spcBef>
              <a:spcAft>
                <a:spcPts val="0"/>
              </a:spcAft>
              <a:buNone/>
            </a:pPr>
            <a:r>
              <a:t/>
            </a:r>
            <a:endParaRPr/>
          </a:p>
          <a:p>
            <a:pPr indent="0" lvl="0" marL="0" rtl="0">
              <a:spcBef>
                <a:spcPts val="0"/>
              </a:spcBef>
              <a:spcAft>
                <a:spcPts val="0"/>
              </a:spcAft>
              <a:buClr>
                <a:srgbClr val="000000"/>
              </a:buClr>
              <a:buSzPts val="1100"/>
              <a:buFont typeface="Arial"/>
              <a:buNone/>
            </a:pPr>
            <a:r>
              <a:rPr lang="en-GB"/>
              <a:t>So, the first question - how do we capture it? And then, once we’ve got the the data, how do we use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a:t>If you were instrumenting a piece of code, you’d have it trigger events for different code paths, you’d pull the output logs, you’d get data from the environment around it for resources it’s using. You’d know everything that the system was doing, all of the time.</a:t>
            </a:r>
            <a:endParaRPr/>
          </a:p>
          <a:p>
            <a:pPr indent="0" lvl="0" marL="0" rtl="0">
              <a:lnSpc>
                <a:spcPct val="115000"/>
              </a:lnSpc>
              <a:spcBef>
                <a:spcPts val="1600"/>
              </a:spcBef>
              <a:spcAft>
                <a:spcPts val="0"/>
              </a:spcAft>
              <a:buNone/>
            </a:pPr>
            <a:r>
              <a:rPr lang="en-GB"/>
              <a:t>We i</a:t>
            </a:r>
            <a:r>
              <a:rPr lang="en-GB"/>
              <a:t>nstrument everything now, so we can figure out what questions need answered later</a:t>
            </a:r>
            <a:endParaRPr/>
          </a:p>
          <a:p>
            <a:pPr indent="0" lvl="0" marL="0" rtl="0">
              <a:lnSpc>
                <a:spcPct val="115000"/>
              </a:lnSpc>
              <a:spcBef>
                <a:spcPts val="1600"/>
              </a:spcBef>
              <a:spcAft>
                <a:spcPts val="1600"/>
              </a:spcAft>
              <a:buClr>
                <a:schemeClr val="dk1"/>
              </a:buClr>
              <a:buSzPts val="1100"/>
              <a:buFont typeface="Arial"/>
              <a:buNone/>
            </a:pPr>
            <a:r>
              <a:rPr lang="en-GB"/>
              <a:t>But humans and the world around us are far too complex to pull all data - so we need to figure out what we can get our hands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year is 2010</a:t>
            </a:r>
            <a:endParaRPr/>
          </a:p>
          <a:p>
            <a:pPr indent="0" lvl="0" marL="0">
              <a:spcBef>
                <a:spcPts val="0"/>
              </a:spcBef>
              <a:spcAft>
                <a:spcPts val="0"/>
              </a:spcAft>
              <a:buNone/>
            </a:pPr>
            <a:r>
              <a:rPr lang="en-GB"/>
              <a:t>I wanted an interesting data set to potentially play with, so I set myself the challenge of recording everything I consumed.</a:t>
            </a:r>
            <a:endParaRPr/>
          </a:p>
          <a:p>
            <a:pPr indent="0" lvl="0" marL="0">
              <a:spcBef>
                <a:spcPts val="0"/>
              </a:spcBef>
              <a:spcAft>
                <a:spcPts val="0"/>
              </a:spcAft>
              <a:buNone/>
            </a:pPr>
            <a:r>
              <a:rPr lang="en-GB"/>
              <a:t>Twitter still felt new,I still wasn’t sure why it existed, and so armed with my trusty HTC hero, I used twitter as my dumping ground for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1.png"/><Relationship Id="rId4" Type="http://schemas.openxmlformats.org/officeDocument/2006/relationships/image" Target="../media/image130.png"/><Relationship Id="rId5"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11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0"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1.jpg"/><Relationship Id="rId4" Type="http://schemas.openxmlformats.org/officeDocument/2006/relationships/image" Target="../media/image63.png"/><Relationship Id="rId9"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91.png"/><Relationship Id="rId5" Type="http://schemas.openxmlformats.org/officeDocument/2006/relationships/image" Target="../media/image107.png"/><Relationship Id="rId6"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2.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11.png"/><Relationship Id="rId22" Type="http://schemas.openxmlformats.org/officeDocument/2006/relationships/image" Target="../media/image23.png"/><Relationship Id="rId10" Type="http://schemas.openxmlformats.org/officeDocument/2006/relationships/image" Target="../media/image4.png"/><Relationship Id="rId21" Type="http://schemas.openxmlformats.org/officeDocument/2006/relationships/image" Target="../media/image20.png"/><Relationship Id="rId13" Type="http://schemas.openxmlformats.org/officeDocument/2006/relationships/image" Target="../media/image15.png"/><Relationship Id="rId24" Type="http://schemas.openxmlformats.org/officeDocument/2006/relationships/image" Target="../media/image22.png"/><Relationship Id="rId12" Type="http://schemas.openxmlformats.org/officeDocument/2006/relationships/image" Target="../media/image12.png"/><Relationship Id="rId23"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5.png"/><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8.png"/><Relationship Id="rId17" Type="http://schemas.openxmlformats.org/officeDocument/2006/relationships/image" Target="../media/image5.png"/><Relationship Id="rId16" Type="http://schemas.openxmlformats.org/officeDocument/2006/relationships/image" Target="../media/image18.png"/><Relationship Id="rId5" Type="http://schemas.openxmlformats.org/officeDocument/2006/relationships/image" Target="../media/image14.png"/><Relationship Id="rId19" Type="http://schemas.openxmlformats.org/officeDocument/2006/relationships/image" Target="../media/image17.png"/><Relationship Id="rId6" Type="http://schemas.openxmlformats.org/officeDocument/2006/relationships/image" Target="../media/image2.png"/><Relationship Id="rId18"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6.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30.png"/><Relationship Id="rId7"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30.png"/><Relationship Id="rId5" Type="http://schemas.openxmlformats.org/officeDocument/2006/relationships/image" Target="../media/image69.png"/><Relationship Id="rId6" Type="http://schemas.openxmlformats.org/officeDocument/2006/relationships/image" Target="../media/image29.png"/><Relationship Id="rId7" Type="http://schemas.openxmlformats.org/officeDocument/2006/relationships/image" Target="../media/image73.png"/><Relationship Id="rId8" Type="http://schemas.openxmlformats.org/officeDocument/2006/relationships/image" Target="../media/image8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4.png"/><Relationship Id="rId4" Type="http://schemas.openxmlformats.org/officeDocument/2006/relationships/image" Target="../media/image125.png"/><Relationship Id="rId5" Type="http://schemas.openxmlformats.org/officeDocument/2006/relationships/image" Target="../media/image76.png"/><Relationship Id="rId6" Type="http://schemas.openxmlformats.org/officeDocument/2006/relationships/image" Target="../media/image84.png"/><Relationship Id="rId7" Type="http://schemas.openxmlformats.org/officeDocument/2006/relationships/image" Target="../media/image99.png"/><Relationship Id="rId8" Type="http://schemas.openxmlformats.org/officeDocument/2006/relationships/image" Target="../media/image9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8.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9.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113.png"/><Relationship Id="rId5" Type="http://schemas.openxmlformats.org/officeDocument/2006/relationships/image" Target="../media/image7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5.png"/></Relationships>
</file>

<file path=ppt/slides/_rels/slide29.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30.png"/><Relationship Id="rId5" Type="http://schemas.openxmlformats.org/officeDocument/2006/relationships/image" Target="../media/image42.png"/><Relationship Id="rId6" Type="http://schemas.openxmlformats.org/officeDocument/2006/relationships/image" Target="../media/image113.png"/><Relationship Id="rId7" Type="http://schemas.openxmlformats.org/officeDocument/2006/relationships/image" Target="../media/image77.png"/><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witter.com/alistairjcbrown" TargetMode="External"/><Relationship Id="rId4" Type="http://schemas.openxmlformats.org/officeDocument/2006/relationships/hyperlink" Target="https://twitter.com/alistairjcbrown" TargetMode="External"/><Relationship Id="rId9" Type="http://schemas.openxmlformats.org/officeDocument/2006/relationships/image" Target="../media/image39.png"/><Relationship Id="rId5" Type="http://schemas.openxmlformats.org/officeDocument/2006/relationships/hyperlink" Target="https://github.com/alistairjcbrown" TargetMode="External"/><Relationship Id="rId6" Type="http://schemas.openxmlformats.org/officeDocument/2006/relationships/hyperlink" Target="https://github.com/alistairjcbrown" TargetMode="External"/><Relationship Id="rId7" Type="http://schemas.openxmlformats.org/officeDocument/2006/relationships/hyperlink" Target="https://keybase.io/alistairjcbrown" TargetMode="External"/><Relationship Id="rId8" Type="http://schemas.openxmlformats.org/officeDocument/2006/relationships/hyperlink" Target="https://keybase.io/alistairjcbrow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5.png"/><Relationship Id="rId4" Type="http://schemas.openxmlformats.org/officeDocument/2006/relationships/image" Target="../media/image124.png"/><Relationship Id="rId5" Type="http://schemas.openxmlformats.org/officeDocument/2006/relationships/hyperlink" Target="https://monzo.com/blog/2018/06/07/monzo-on-ifttt/" TargetMode="External"/><Relationship Id="rId6" Type="http://schemas.openxmlformats.org/officeDocument/2006/relationships/image" Target="../media/image9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8.png"/><Relationship Id="rId4" Type="http://schemas.openxmlformats.org/officeDocument/2006/relationships/image" Target="../media/image104.png"/><Relationship Id="rId5" Type="http://schemas.openxmlformats.org/officeDocument/2006/relationships/image" Target="../media/image117.png"/><Relationship Id="rId6" Type="http://schemas.openxmlformats.org/officeDocument/2006/relationships/image" Target="../media/image33.png"/><Relationship Id="rId7" Type="http://schemas.openxmlformats.org/officeDocument/2006/relationships/image" Target="../media/image116.png"/><Relationship Id="rId8" Type="http://schemas.openxmlformats.org/officeDocument/2006/relationships/image" Target="../media/image10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2.png"/><Relationship Id="rId4" Type="http://schemas.openxmlformats.org/officeDocument/2006/relationships/image" Target="../media/image109.png"/><Relationship Id="rId5" Type="http://schemas.openxmlformats.org/officeDocument/2006/relationships/image" Target="../media/image101.png"/><Relationship Id="rId6" Type="http://schemas.openxmlformats.org/officeDocument/2006/relationships/image" Target="../media/image103.png"/><Relationship Id="rId7" Type="http://schemas.openxmlformats.org/officeDocument/2006/relationships/image" Target="../media/image105.png"/><Relationship Id="rId8"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4.png"/><Relationship Id="rId8"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9.png"/><Relationship Id="rId6"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3.png"/><Relationship Id="rId4" Type="http://schemas.openxmlformats.org/officeDocument/2006/relationships/image" Target="../media/image118.png"/><Relationship Id="rId5" Type="http://schemas.openxmlformats.org/officeDocument/2006/relationships/image" Target="../media/image1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600" cy="1701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Instrument Your Life</a:t>
            </a:r>
            <a:endParaRPr/>
          </a:p>
        </p:txBody>
      </p:sp>
      <p:pic>
        <p:nvPicPr>
          <p:cNvPr id="55" name="Shape 55"/>
          <p:cNvPicPr preferRelativeResize="0"/>
          <p:nvPr/>
        </p:nvPicPr>
        <p:blipFill>
          <a:blip r:embed="rId3">
            <a:alphaModFix/>
          </a:blip>
          <a:stretch>
            <a:fillRect/>
          </a:stretch>
        </p:blipFill>
        <p:spPr>
          <a:xfrm>
            <a:off x="1693349" y="2749425"/>
            <a:ext cx="1861525" cy="1861525"/>
          </a:xfrm>
          <a:prstGeom prst="rect">
            <a:avLst/>
          </a:prstGeom>
          <a:noFill/>
          <a:ln>
            <a:noFill/>
          </a:ln>
        </p:spPr>
      </p:pic>
      <p:pic>
        <p:nvPicPr>
          <p:cNvPr id="56" name="Shape 56"/>
          <p:cNvPicPr preferRelativeResize="0"/>
          <p:nvPr/>
        </p:nvPicPr>
        <p:blipFill>
          <a:blip r:embed="rId4">
            <a:alphaModFix/>
          </a:blip>
          <a:stretch>
            <a:fillRect/>
          </a:stretch>
        </p:blipFill>
        <p:spPr>
          <a:xfrm>
            <a:off x="4163620" y="3054188"/>
            <a:ext cx="1251975" cy="1251975"/>
          </a:xfrm>
          <a:prstGeom prst="rect">
            <a:avLst/>
          </a:prstGeom>
          <a:noFill/>
          <a:ln>
            <a:noFill/>
          </a:ln>
        </p:spPr>
      </p:pic>
      <p:pic>
        <p:nvPicPr>
          <p:cNvPr id="57" name="Shape 57"/>
          <p:cNvPicPr preferRelativeResize="0"/>
          <p:nvPr/>
        </p:nvPicPr>
        <p:blipFill>
          <a:blip r:embed="rId5">
            <a:alphaModFix/>
          </a:blip>
          <a:stretch>
            <a:fillRect/>
          </a:stretch>
        </p:blipFill>
        <p:spPr>
          <a:xfrm>
            <a:off x="6024346" y="2967013"/>
            <a:ext cx="1426300" cy="142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0" y="-143344"/>
            <a:ext cx="4572001" cy="5664345"/>
          </a:xfrm>
          <a:prstGeom prst="rect">
            <a:avLst/>
          </a:prstGeom>
          <a:noFill/>
          <a:ln>
            <a:noFill/>
          </a:ln>
        </p:spPr>
      </p:pic>
      <p:pic>
        <p:nvPicPr>
          <p:cNvPr id="170" name="Shape 170"/>
          <p:cNvPicPr preferRelativeResize="0"/>
          <p:nvPr/>
        </p:nvPicPr>
        <p:blipFill>
          <a:blip r:embed="rId4">
            <a:alphaModFix/>
          </a:blip>
          <a:stretch>
            <a:fillRect/>
          </a:stretch>
        </p:blipFill>
        <p:spPr>
          <a:xfrm>
            <a:off x="4536446" y="-1"/>
            <a:ext cx="4628004" cy="5143499"/>
          </a:xfrm>
          <a:prstGeom prst="rect">
            <a:avLst/>
          </a:prstGeom>
          <a:noFill/>
          <a:ln>
            <a:noFill/>
          </a:ln>
        </p:spPr>
      </p:pic>
      <p:pic>
        <p:nvPicPr>
          <p:cNvPr id="171" name="Shape 171"/>
          <p:cNvPicPr preferRelativeResize="0"/>
          <p:nvPr/>
        </p:nvPicPr>
        <p:blipFill>
          <a:blip r:embed="rId5">
            <a:alphaModFix/>
          </a:blip>
          <a:stretch>
            <a:fillRect/>
          </a:stretch>
        </p:blipFill>
        <p:spPr>
          <a:xfrm>
            <a:off x="684575" y="1885576"/>
            <a:ext cx="7774850" cy="145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3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1887225" y="558175"/>
            <a:ext cx="5369525" cy="4027150"/>
          </a:xfrm>
          <a:prstGeom prst="rect">
            <a:avLst/>
          </a:prstGeom>
          <a:noFill/>
          <a:ln>
            <a:noFill/>
          </a:ln>
        </p:spPr>
      </p:pic>
      <p:pic>
        <p:nvPicPr>
          <p:cNvPr id="177" name="Shape 177"/>
          <p:cNvPicPr preferRelativeResize="0"/>
          <p:nvPr/>
        </p:nvPicPr>
        <p:blipFill>
          <a:blip r:embed="rId4">
            <a:alphaModFix/>
          </a:blip>
          <a:stretch>
            <a:fillRect/>
          </a:stretch>
        </p:blipFill>
        <p:spPr>
          <a:xfrm>
            <a:off x="8229600" y="57150"/>
            <a:ext cx="857250" cy="857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Automation</a:t>
            </a:r>
            <a:endParaRPr/>
          </a:p>
        </p:txBody>
      </p:sp>
      <p:sp>
        <p:nvSpPr>
          <p:cNvPr id="183" name="Shape 183"/>
          <p:cNvSpPr txBox="1"/>
          <p:nvPr>
            <p:ph idx="1" type="body"/>
          </p:nvPr>
        </p:nvSpPr>
        <p:spPr>
          <a:xfrm>
            <a:off x="311700" y="1152475"/>
            <a:ext cx="8520600" cy="622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i="1" lang="en-GB" sz="2400"/>
              <a:t>What can I get for minimal effort?</a:t>
            </a:r>
            <a:endParaRPr i="1" sz="2400"/>
          </a:p>
          <a:p>
            <a:pPr indent="0" lvl="0" marL="0" rtl="0" algn="ctr">
              <a:spcBef>
                <a:spcPts val="1600"/>
              </a:spcBef>
              <a:spcAft>
                <a:spcPts val="1600"/>
              </a:spcAft>
              <a:buNone/>
            </a:pPr>
            <a:r>
              <a:t/>
            </a:r>
            <a:endParaRPr/>
          </a:p>
        </p:txBody>
      </p:sp>
      <p:pic>
        <p:nvPicPr>
          <p:cNvPr id="184" name="Shape 184"/>
          <p:cNvPicPr preferRelativeResize="0"/>
          <p:nvPr/>
        </p:nvPicPr>
        <p:blipFill rotWithShape="1">
          <a:blip r:embed="rId3">
            <a:alphaModFix/>
          </a:blip>
          <a:srcRect b="27001" l="16922" r="16003" t="4345"/>
          <a:stretch/>
        </p:blipFill>
        <p:spPr>
          <a:xfrm>
            <a:off x="3608350" y="2761392"/>
            <a:ext cx="1927300" cy="1972725"/>
          </a:xfrm>
          <a:prstGeom prst="rect">
            <a:avLst/>
          </a:prstGeom>
          <a:noFill/>
          <a:ln>
            <a:noFill/>
          </a:ln>
        </p:spPr>
      </p:pic>
      <p:pic>
        <p:nvPicPr>
          <p:cNvPr id="185" name="Shape 185"/>
          <p:cNvPicPr preferRelativeResize="0"/>
          <p:nvPr/>
        </p:nvPicPr>
        <p:blipFill>
          <a:blip r:embed="rId4">
            <a:alphaModFix/>
          </a:blip>
          <a:stretch>
            <a:fillRect/>
          </a:stretch>
        </p:blipFill>
        <p:spPr>
          <a:xfrm>
            <a:off x="5857325" y="2957875"/>
            <a:ext cx="3286675" cy="1848751"/>
          </a:xfrm>
          <a:prstGeom prst="rect">
            <a:avLst/>
          </a:prstGeom>
          <a:noFill/>
          <a:ln>
            <a:noFill/>
          </a:ln>
        </p:spPr>
      </p:pic>
      <p:grpSp>
        <p:nvGrpSpPr>
          <p:cNvPr id="186" name="Shape 186"/>
          <p:cNvGrpSpPr/>
          <p:nvPr/>
        </p:nvGrpSpPr>
        <p:grpSpPr>
          <a:xfrm>
            <a:off x="336394" y="2131575"/>
            <a:ext cx="2732381" cy="462613"/>
            <a:chOff x="5531457" y="816675"/>
            <a:chExt cx="2732381" cy="462613"/>
          </a:xfrm>
        </p:grpSpPr>
        <p:pic>
          <p:nvPicPr>
            <p:cNvPr id="187" name="Shape 187"/>
            <p:cNvPicPr preferRelativeResize="0"/>
            <p:nvPr/>
          </p:nvPicPr>
          <p:blipFill>
            <a:blip r:embed="rId5">
              <a:alphaModFix/>
            </a:blip>
            <a:stretch>
              <a:fillRect/>
            </a:stretch>
          </p:blipFill>
          <p:spPr>
            <a:xfrm>
              <a:off x="5531457" y="816675"/>
              <a:ext cx="462600" cy="462600"/>
            </a:xfrm>
            <a:prstGeom prst="rect">
              <a:avLst/>
            </a:prstGeom>
            <a:noFill/>
            <a:ln>
              <a:noFill/>
            </a:ln>
          </p:spPr>
        </p:pic>
        <p:sp>
          <p:nvSpPr>
            <p:cNvPr id="188" name="Shape 188"/>
            <p:cNvSpPr txBox="1"/>
            <p:nvPr/>
          </p:nvSpPr>
          <p:spPr>
            <a:xfrm>
              <a:off x="5994038" y="816688"/>
              <a:ext cx="2269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Where have I been?</a:t>
              </a:r>
              <a:endParaRPr sz="1800"/>
            </a:p>
          </p:txBody>
        </p:sp>
      </p:grpSp>
      <p:pic>
        <p:nvPicPr>
          <p:cNvPr id="189" name="Shape 189"/>
          <p:cNvPicPr preferRelativeResize="0"/>
          <p:nvPr/>
        </p:nvPicPr>
        <p:blipFill>
          <a:blip r:embed="rId6">
            <a:alphaModFix/>
          </a:blip>
          <a:stretch>
            <a:fillRect/>
          </a:stretch>
        </p:blipFill>
        <p:spPr>
          <a:xfrm>
            <a:off x="3266275" y="2076525"/>
            <a:ext cx="572700" cy="572700"/>
          </a:xfrm>
          <a:prstGeom prst="rect">
            <a:avLst/>
          </a:prstGeom>
          <a:noFill/>
          <a:ln>
            <a:noFill/>
          </a:ln>
        </p:spPr>
      </p:pic>
      <p:sp>
        <p:nvSpPr>
          <p:cNvPr id="190" name="Shape 190"/>
          <p:cNvSpPr txBox="1"/>
          <p:nvPr/>
        </p:nvSpPr>
        <p:spPr>
          <a:xfrm>
            <a:off x="3879725" y="2132061"/>
            <a:ext cx="19980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nvGrpSpPr>
          <p:cNvPr id="191" name="Shape 191"/>
          <p:cNvGrpSpPr/>
          <p:nvPr/>
        </p:nvGrpSpPr>
        <p:grpSpPr>
          <a:xfrm>
            <a:off x="6001350" y="2085361"/>
            <a:ext cx="2998625" cy="520775"/>
            <a:chOff x="5503925" y="2201725"/>
            <a:chExt cx="3362818" cy="520775"/>
          </a:xfrm>
        </p:grpSpPr>
        <p:sp>
          <p:nvSpPr>
            <p:cNvPr id="192" name="Shape 192"/>
            <p:cNvSpPr txBox="1"/>
            <p:nvPr/>
          </p:nvSpPr>
          <p:spPr>
            <a:xfrm>
              <a:off x="6024543" y="225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watched?</a:t>
              </a:r>
              <a:endParaRPr sz="1800"/>
            </a:p>
          </p:txBody>
        </p:sp>
        <p:pic>
          <p:nvPicPr>
            <p:cNvPr id="193" name="Shape 193"/>
            <p:cNvPicPr preferRelativeResize="0"/>
            <p:nvPr/>
          </p:nvPicPr>
          <p:blipFill>
            <a:blip r:embed="rId7">
              <a:alphaModFix/>
            </a:blip>
            <a:stretch>
              <a:fillRect/>
            </a:stretch>
          </p:blipFill>
          <p:spPr>
            <a:xfrm>
              <a:off x="5503925" y="2201725"/>
              <a:ext cx="517650" cy="517650"/>
            </a:xfrm>
            <a:prstGeom prst="rect">
              <a:avLst/>
            </a:prstGeom>
            <a:noFill/>
            <a:ln>
              <a:noFill/>
            </a:ln>
          </p:spPr>
        </p:pic>
      </p:grpSp>
      <p:pic>
        <p:nvPicPr>
          <p:cNvPr id="194" name="Shape 194"/>
          <p:cNvPicPr preferRelativeResize="0"/>
          <p:nvPr/>
        </p:nvPicPr>
        <p:blipFill rotWithShape="1">
          <a:blip r:embed="rId8">
            <a:alphaModFix/>
          </a:blip>
          <a:srcRect b="25198" l="14761" r="14507" t="25815"/>
          <a:stretch/>
        </p:blipFill>
        <p:spPr>
          <a:xfrm>
            <a:off x="203275" y="3103499"/>
            <a:ext cx="2998632" cy="15575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300"/>
                                        <p:tgtEl>
                                          <p:spTgt spid="1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3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3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about uncaptured data?</a:t>
            </a:r>
            <a:endParaRPr/>
          </a:p>
        </p:txBody>
      </p:sp>
      <p:grpSp>
        <p:nvGrpSpPr>
          <p:cNvPr id="200" name="Shape 200"/>
          <p:cNvGrpSpPr/>
          <p:nvPr/>
        </p:nvGrpSpPr>
        <p:grpSpPr>
          <a:xfrm>
            <a:off x="533800" y="1152475"/>
            <a:ext cx="3479050" cy="572700"/>
            <a:chOff x="5453000" y="2868025"/>
            <a:chExt cx="3479050" cy="572700"/>
          </a:xfrm>
        </p:grpSpPr>
        <p:pic>
          <p:nvPicPr>
            <p:cNvPr id="201" name="Shape 201"/>
            <p:cNvPicPr preferRelativeResize="0"/>
            <p:nvPr/>
          </p:nvPicPr>
          <p:blipFill>
            <a:blip r:embed="rId3">
              <a:alphaModFix/>
            </a:blip>
            <a:stretch>
              <a:fillRect/>
            </a:stretch>
          </p:blipFill>
          <p:spPr>
            <a:xfrm>
              <a:off x="5453000" y="2868025"/>
              <a:ext cx="572700" cy="572700"/>
            </a:xfrm>
            <a:prstGeom prst="rect">
              <a:avLst/>
            </a:prstGeom>
            <a:noFill/>
            <a:ln>
              <a:noFill/>
            </a:ln>
          </p:spPr>
        </p:pic>
        <p:sp>
          <p:nvSpPr>
            <p:cNvPr id="202" name="Shape 202"/>
            <p:cNvSpPr txBox="1"/>
            <p:nvPr/>
          </p:nvSpPr>
          <p:spPr>
            <a:xfrm>
              <a:off x="6089850" y="2923075"/>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Who did I meet?</a:t>
              </a:r>
              <a:endParaRPr sz="1800"/>
            </a:p>
          </p:txBody>
        </p:sp>
      </p:grpSp>
      <p:grpSp>
        <p:nvGrpSpPr>
          <p:cNvPr id="203" name="Shape 203"/>
          <p:cNvGrpSpPr/>
          <p:nvPr/>
        </p:nvGrpSpPr>
        <p:grpSpPr>
          <a:xfrm>
            <a:off x="584725" y="1822025"/>
            <a:ext cx="3428125" cy="517650"/>
            <a:chOff x="5503925" y="3613775"/>
            <a:chExt cx="3428125" cy="517650"/>
          </a:xfrm>
        </p:grpSpPr>
        <p:sp>
          <p:nvSpPr>
            <p:cNvPr id="204" name="Shape 204"/>
            <p:cNvSpPr txBox="1"/>
            <p:nvPr/>
          </p:nvSpPr>
          <p:spPr>
            <a:xfrm>
              <a:off x="6089850" y="36413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did I have for lunch?</a:t>
              </a:r>
              <a:endParaRPr sz="1800"/>
            </a:p>
          </p:txBody>
        </p:sp>
        <p:pic>
          <p:nvPicPr>
            <p:cNvPr id="205" name="Shape 205"/>
            <p:cNvPicPr preferRelativeResize="0"/>
            <p:nvPr/>
          </p:nvPicPr>
          <p:blipFill>
            <a:blip r:embed="rId4">
              <a:alphaModFix/>
            </a:blip>
            <a:stretch>
              <a:fillRect/>
            </a:stretch>
          </p:blipFill>
          <p:spPr>
            <a:xfrm>
              <a:off x="5503925" y="3613775"/>
              <a:ext cx="517650" cy="517650"/>
            </a:xfrm>
            <a:prstGeom prst="rect">
              <a:avLst/>
            </a:prstGeom>
            <a:noFill/>
            <a:ln>
              <a:noFill/>
            </a:ln>
          </p:spPr>
        </p:pic>
      </p:grpSp>
      <p:grpSp>
        <p:nvGrpSpPr>
          <p:cNvPr id="206" name="Shape 206"/>
          <p:cNvGrpSpPr/>
          <p:nvPr/>
        </p:nvGrpSpPr>
        <p:grpSpPr>
          <a:xfrm>
            <a:off x="584725" y="2436525"/>
            <a:ext cx="3428125" cy="517650"/>
            <a:chOff x="5503925" y="4304475"/>
            <a:chExt cx="3428125" cy="517650"/>
          </a:xfrm>
        </p:grpSpPr>
        <p:pic>
          <p:nvPicPr>
            <p:cNvPr id="207" name="Shape 207"/>
            <p:cNvPicPr preferRelativeResize="0"/>
            <p:nvPr/>
          </p:nvPicPr>
          <p:blipFill>
            <a:blip r:embed="rId5">
              <a:alphaModFix/>
            </a:blip>
            <a:stretch>
              <a:fillRect/>
            </a:stretch>
          </p:blipFill>
          <p:spPr>
            <a:xfrm>
              <a:off x="5503925" y="4304475"/>
              <a:ext cx="517650" cy="517650"/>
            </a:xfrm>
            <a:prstGeom prst="rect">
              <a:avLst/>
            </a:prstGeom>
            <a:noFill/>
            <a:ln>
              <a:noFill/>
            </a:ln>
          </p:spPr>
        </p:pic>
        <p:sp>
          <p:nvSpPr>
            <p:cNvPr id="208" name="Shape 208"/>
            <p:cNvSpPr txBox="1"/>
            <p:nvPr/>
          </p:nvSpPr>
          <p:spPr>
            <a:xfrm>
              <a:off x="6089850" y="43320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was my day?</a:t>
              </a:r>
              <a:endParaRPr sz="1800"/>
            </a:p>
          </p:txBody>
        </p:sp>
      </p:grpSp>
      <p:grpSp>
        <p:nvGrpSpPr>
          <p:cNvPr id="209" name="Shape 209"/>
          <p:cNvGrpSpPr/>
          <p:nvPr/>
        </p:nvGrpSpPr>
        <p:grpSpPr>
          <a:xfrm>
            <a:off x="584725" y="3051025"/>
            <a:ext cx="4014100" cy="517650"/>
            <a:chOff x="584725" y="3051025"/>
            <a:chExt cx="4014100" cy="517650"/>
          </a:xfrm>
        </p:grpSpPr>
        <p:sp>
          <p:nvSpPr>
            <p:cNvPr id="210" name="Shape 210"/>
            <p:cNvSpPr txBox="1"/>
            <p:nvPr/>
          </p:nvSpPr>
          <p:spPr>
            <a:xfrm>
              <a:off x="1119725" y="3078550"/>
              <a:ext cx="3479100" cy="462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GB" sz="1800"/>
                <a:t>What was the weather like?</a:t>
              </a:r>
              <a:endParaRPr sz="1800"/>
            </a:p>
          </p:txBody>
        </p:sp>
        <p:pic>
          <p:nvPicPr>
            <p:cNvPr id="211" name="Shape 211"/>
            <p:cNvPicPr preferRelativeResize="0"/>
            <p:nvPr/>
          </p:nvPicPr>
          <p:blipFill>
            <a:blip r:embed="rId6">
              <a:alphaModFix/>
            </a:blip>
            <a:stretch>
              <a:fillRect/>
            </a:stretch>
          </p:blipFill>
          <p:spPr>
            <a:xfrm>
              <a:off x="584725" y="3051025"/>
              <a:ext cx="517650" cy="517650"/>
            </a:xfrm>
            <a:prstGeom prst="rect">
              <a:avLst/>
            </a:prstGeom>
            <a:noFill/>
            <a:ln>
              <a:noFill/>
            </a:ln>
          </p:spPr>
        </p:pic>
      </p:grpSp>
      <p:grpSp>
        <p:nvGrpSpPr>
          <p:cNvPr id="212" name="Shape 212"/>
          <p:cNvGrpSpPr/>
          <p:nvPr/>
        </p:nvGrpSpPr>
        <p:grpSpPr>
          <a:xfrm>
            <a:off x="584725" y="3734775"/>
            <a:ext cx="4014100" cy="517650"/>
            <a:chOff x="584725" y="3734775"/>
            <a:chExt cx="4014100" cy="517650"/>
          </a:xfrm>
        </p:grpSpPr>
        <p:pic>
          <p:nvPicPr>
            <p:cNvPr id="213" name="Shape 213"/>
            <p:cNvPicPr preferRelativeResize="0"/>
            <p:nvPr/>
          </p:nvPicPr>
          <p:blipFill>
            <a:blip r:embed="rId7">
              <a:alphaModFix/>
            </a:blip>
            <a:stretch>
              <a:fillRect/>
            </a:stretch>
          </p:blipFill>
          <p:spPr>
            <a:xfrm>
              <a:off x="584725" y="3734775"/>
              <a:ext cx="517650" cy="517650"/>
            </a:xfrm>
            <a:prstGeom prst="rect">
              <a:avLst/>
            </a:prstGeom>
            <a:noFill/>
            <a:ln>
              <a:noFill/>
            </a:ln>
          </p:spPr>
        </p:pic>
        <p:sp>
          <p:nvSpPr>
            <p:cNvPr id="214" name="Shape 214"/>
            <p:cNvSpPr txBox="1"/>
            <p:nvPr/>
          </p:nvSpPr>
          <p:spPr>
            <a:xfrm>
              <a:off x="1119725" y="3762300"/>
              <a:ext cx="3479100" cy="462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1800"/>
                <a:t>Was Github down?</a:t>
              </a:r>
              <a:endParaRPr sz="1800"/>
            </a:p>
          </p:txBody>
        </p:sp>
      </p:grpSp>
      <p:grpSp>
        <p:nvGrpSpPr>
          <p:cNvPr id="215" name="Shape 215"/>
          <p:cNvGrpSpPr/>
          <p:nvPr/>
        </p:nvGrpSpPr>
        <p:grpSpPr>
          <a:xfrm>
            <a:off x="584725" y="4418525"/>
            <a:ext cx="4014100" cy="517650"/>
            <a:chOff x="584725" y="4418525"/>
            <a:chExt cx="4014100" cy="517650"/>
          </a:xfrm>
        </p:grpSpPr>
        <p:pic>
          <p:nvPicPr>
            <p:cNvPr id="216" name="Shape 216"/>
            <p:cNvPicPr preferRelativeResize="0"/>
            <p:nvPr/>
          </p:nvPicPr>
          <p:blipFill>
            <a:blip r:embed="rId8">
              <a:alphaModFix/>
            </a:blip>
            <a:stretch>
              <a:fillRect/>
            </a:stretch>
          </p:blipFill>
          <p:spPr>
            <a:xfrm>
              <a:off x="584725" y="4418525"/>
              <a:ext cx="517650" cy="517650"/>
            </a:xfrm>
            <a:prstGeom prst="rect">
              <a:avLst/>
            </a:prstGeom>
            <a:noFill/>
            <a:ln>
              <a:noFill/>
            </a:ln>
          </p:spPr>
        </p:pic>
        <p:sp>
          <p:nvSpPr>
            <p:cNvPr id="217" name="Shape 217"/>
            <p:cNvSpPr txBox="1"/>
            <p:nvPr/>
          </p:nvSpPr>
          <p:spPr>
            <a:xfrm>
              <a:off x="1119725" y="4446050"/>
              <a:ext cx="3479100" cy="462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1800"/>
                <a:t>Did we meet our team goals?</a:t>
              </a:r>
              <a:endParaRPr sz="1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400"/>
                                        <p:tgtEl>
                                          <p:spTgt spid="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600"/>
                                        <p:tgtEl>
                                          <p:spTgt spid="2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400"/>
                                        <p:tgtEl>
                                          <p:spTgt spid="2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600"/>
                                        <p:tgtEl>
                                          <p:spTgt spid="2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Manual</a:t>
            </a:r>
            <a:endParaRPr/>
          </a:p>
        </p:txBody>
      </p:sp>
      <p:sp>
        <p:nvSpPr>
          <p:cNvPr id="223" name="Shape 223"/>
          <p:cNvSpPr txBox="1"/>
          <p:nvPr>
            <p:ph idx="1" type="body"/>
          </p:nvPr>
        </p:nvSpPr>
        <p:spPr>
          <a:xfrm>
            <a:off x="311700" y="1152475"/>
            <a:ext cx="85206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t>What can I get for minimal effort?</a:t>
            </a:r>
            <a:endParaRPr i="1" sz="2400"/>
          </a:p>
          <a:p>
            <a:pPr indent="0" lvl="0" marL="0" rtl="0" algn="ctr">
              <a:spcBef>
                <a:spcPts val="1600"/>
              </a:spcBef>
              <a:spcAft>
                <a:spcPts val="1600"/>
              </a:spcAft>
              <a:buNone/>
            </a:pPr>
            <a:r>
              <a:t/>
            </a:r>
            <a:endParaRPr/>
          </a:p>
        </p:txBody>
      </p:sp>
      <p:grpSp>
        <p:nvGrpSpPr>
          <p:cNvPr id="224" name="Shape 224"/>
          <p:cNvGrpSpPr/>
          <p:nvPr/>
        </p:nvGrpSpPr>
        <p:grpSpPr>
          <a:xfrm>
            <a:off x="2433350" y="2090410"/>
            <a:ext cx="4932529" cy="962674"/>
            <a:chOff x="5503925" y="4304475"/>
            <a:chExt cx="2652325" cy="517650"/>
          </a:xfrm>
        </p:grpSpPr>
        <p:pic>
          <p:nvPicPr>
            <p:cNvPr id="225" name="Shape 225"/>
            <p:cNvPicPr preferRelativeResize="0"/>
            <p:nvPr/>
          </p:nvPicPr>
          <p:blipFill>
            <a:blip r:embed="rId3">
              <a:alphaModFix/>
            </a:blip>
            <a:stretch>
              <a:fillRect/>
            </a:stretch>
          </p:blipFill>
          <p:spPr>
            <a:xfrm>
              <a:off x="5503925" y="4304475"/>
              <a:ext cx="517650" cy="517650"/>
            </a:xfrm>
            <a:prstGeom prst="rect">
              <a:avLst/>
            </a:prstGeom>
            <a:noFill/>
            <a:ln>
              <a:noFill/>
            </a:ln>
          </p:spPr>
        </p:pic>
        <p:sp>
          <p:nvSpPr>
            <p:cNvPr id="226" name="Shape 226"/>
            <p:cNvSpPr txBox="1"/>
            <p:nvPr/>
          </p:nvSpPr>
          <p:spPr>
            <a:xfrm>
              <a:off x="6089850" y="4332000"/>
              <a:ext cx="2066400" cy="46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3000"/>
                <a:t>How was my day?</a:t>
              </a:r>
              <a:endParaRPr sz="3000"/>
            </a:p>
          </p:txBody>
        </p:sp>
      </p:grpSp>
      <p:pic>
        <p:nvPicPr>
          <p:cNvPr id="227" name="Shape 227"/>
          <p:cNvPicPr preferRelativeResize="0"/>
          <p:nvPr/>
        </p:nvPicPr>
        <p:blipFill>
          <a:blip r:embed="rId4">
            <a:alphaModFix/>
          </a:blip>
          <a:stretch>
            <a:fillRect/>
          </a:stretch>
        </p:blipFill>
        <p:spPr>
          <a:xfrm>
            <a:off x="3900500" y="3444700"/>
            <a:ext cx="1343000" cy="1343000"/>
          </a:xfrm>
          <a:prstGeom prst="rect">
            <a:avLst/>
          </a:prstGeom>
          <a:noFill/>
          <a:ln>
            <a:noFill/>
          </a:ln>
        </p:spPr>
      </p:pic>
      <p:pic>
        <p:nvPicPr>
          <p:cNvPr id="228" name="Shape 228"/>
          <p:cNvPicPr preferRelativeResize="0"/>
          <p:nvPr/>
        </p:nvPicPr>
        <p:blipFill>
          <a:blip r:embed="rId5">
            <a:alphaModFix/>
          </a:blip>
          <a:stretch>
            <a:fillRect/>
          </a:stretch>
        </p:blipFill>
        <p:spPr>
          <a:xfrm>
            <a:off x="1707375" y="3386022"/>
            <a:ext cx="1343000" cy="1343000"/>
          </a:xfrm>
          <a:prstGeom prst="rect">
            <a:avLst/>
          </a:prstGeom>
          <a:noFill/>
          <a:ln>
            <a:noFill/>
          </a:ln>
        </p:spPr>
      </p:pic>
      <p:pic>
        <p:nvPicPr>
          <p:cNvPr id="229" name="Shape 229"/>
          <p:cNvPicPr preferRelativeResize="0"/>
          <p:nvPr/>
        </p:nvPicPr>
        <p:blipFill>
          <a:blip r:embed="rId6">
            <a:alphaModFix/>
          </a:blip>
          <a:stretch>
            <a:fillRect/>
          </a:stretch>
        </p:blipFill>
        <p:spPr>
          <a:xfrm>
            <a:off x="6093625" y="3503378"/>
            <a:ext cx="1343000" cy="13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3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300"/>
                                        <p:tgtEl>
                                          <p:spTgt spid="2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300"/>
                                        <p:tgtEl>
                                          <p:spTgt spid="2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300"/>
                                        <p:tgtEl>
                                          <p:spTgt spid="2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503650" y="3954845"/>
            <a:ext cx="3642924" cy="1271650"/>
          </a:xfrm>
          <a:prstGeom prst="rect">
            <a:avLst/>
          </a:prstGeom>
          <a:noFill/>
          <a:ln cap="flat" cmpd="sng" w="9525">
            <a:solidFill>
              <a:srgbClr val="666666"/>
            </a:solidFill>
            <a:prstDash val="solid"/>
            <a:round/>
            <a:headEnd len="sm" w="sm" type="none"/>
            <a:tailEnd len="sm" w="sm" type="none"/>
          </a:ln>
        </p:spPr>
      </p:pic>
      <p:pic>
        <p:nvPicPr>
          <p:cNvPr id="235" name="Shape 235"/>
          <p:cNvPicPr preferRelativeResize="0"/>
          <p:nvPr/>
        </p:nvPicPr>
        <p:blipFill rotWithShape="1">
          <a:blip r:embed="rId4">
            <a:alphaModFix/>
          </a:blip>
          <a:srcRect b="24313" l="0" r="0" t="4779"/>
          <a:stretch/>
        </p:blipFill>
        <p:spPr>
          <a:xfrm>
            <a:off x="2037650" y="6264"/>
            <a:ext cx="3056400" cy="3852826"/>
          </a:xfrm>
          <a:prstGeom prst="rect">
            <a:avLst/>
          </a:prstGeom>
          <a:noFill/>
          <a:ln>
            <a:noFill/>
          </a:ln>
        </p:spPr>
      </p:pic>
      <p:pic>
        <p:nvPicPr>
          <p:cNvPr id="236" name="Shape 236"/>
          <p:cNvPicPr preferRelativeResize="0"/>
          <p:nvPr/>
        </p:nvPicPr>
        <p:blipFill rotWithShape="1">
          <a:blip r:embed="rId5">
            <a:alphaModFix/>
          </a:blip>
          <a:srcRect b="33243" l="15368" r="12684" t="32363"/>
          <a:stretch/>
        </p:blipFill>
        <p:spPr>
          <a:xfrm>
            <a:off x="5512063" y="322062"/>
            <a:ext cx="3556925" cy="971026"/>
          </a:xfrm>
          <a:prstGeom prst="rect">
            <a:avLst/>
          </a:prstGeom>
          <a:noFill/>
          <a:ln>
            <a:noFill/>
          </a:ln>
        </p:spPr>
      </p:pic>
      <p:pic>
        <p:nvPicPr>
          <p:cNvPr id="237" name="Shape 237"/>
          <p:cNvPicPr preferRelativeResize="0"/>
          <p:nvPr/>
        </p:nvPicPr>
        <p:blipFill>
          <a:blip r:embed="rId6">
            <a:alphaModFix/>
          </a:blip>
          <a:stretch>
            <a:fillRect/>
          </a:stretch>
        </p:blipFill>
        <p:spPr>
          <a:xfrm>
            <a:off x="5388600" y="2203950"/>
            <a:ext cx="4364800" cy="2939549"/>
          </a:xfrm>
          <a:prstGeom prst="rect">
            <a:avLst/>
          </a:prstGeom>
          <a:noFill/>
          <a:ln>
            <a:noFill/>
          </a:ln>
        </p:spPr>
      </p:pic>
      <p:pic>
        <p:nvPicPr>
          <p:cNvPr id="238" name="Shape 238"/>
          <p:cNvPicPr preferRelativeResize="0"/>
          <p:nvPr/>
        </p:nvPicPr>
        <p:blipFill>
          <a:blip r:embed="rId7">
            <a:alphaModFix/>
          </a:blip>
          <a:stretch>
            <a:fillRect/>
          </a:stretch>
        </p:blipFill>
        <p:spPr>
          <a:xfrm>
            <a:off x="7072200" y="3560197"/>
            <a:ext cx="1780900" cy="1780900"/>
          </a:xfrm>
          <a:prstGeom prst="rect">
            <a:avLst/>
          </a:prstGeom>
          <a:noFill/>
          <a:ln>
            <a:noFill/>
          </a:ln>
        </p:spPr>
      </p:pic>
      <p:cxnSp>
        <p:nvCxnSpPr>
          <p:cNvPr id="239" name="Shape 239"/>
          <p:cNvCxnSpPr>
            <a:endCxn id="236" idx="1"/>
          </p:cNvCxnSpPr>
          <p:nvPr/>
        </p:nvCxnSpPr>
        <p:spPr>
          <a:xfrm>
            <a:off x="3579463" y="807575"/>
            <a:ext cx="1932600" cy="0"/>
          </a:xfrm>
          <a:prstGeom prst="straightConnector1">
            <a:avLst/>
          </a:prstGeom>
          <a:noFill/>
          <a:ln cap="flat" cmpd="sng" w="38100">
            <a:solidFill>
              <a:srgbClr val="FF00FF"/>
            </a:solidFill>
            <a:prstDash val="solid"/>
            <a:round/>
            <a:headEnd len="med" w="med" type="none"/>
            <a:tailEnd len="med" w="med" type="triangle"/>
          </a:ln>
        </p:spPr>
      </p:cxnSp>
      <p:cxnSp>
        <p:nvCxnSpPr>
          <p:cNvPr id="240" name="Shape 240"/>
          <p:cNvCxnSpPr/>
          <p:nvPr/>
        </p:nvCxnSpPr>
        <p:spPr>
          <a:xfrm>
            <a:off x="7423750" y="1105100"/>
            <a:ext cx="0" cy="2552400"/>
          </a:xfrm>
          <a:prstGeom prst="straightConnector1">
            <a:avLst/>
          </a:prstGeom>
          <a:noFill/>
          <a:ln cap="flat" cmpd="sng" w="38100">
            <a:solidFill>
              <a:srgbClr val="FF00FF"/>
            </a:solidFill>
            <a:prstDash val="solid"/>
            <a:round/>
            <a:headEnd len="med" w="med" type="none"/>
            <a:tailEnd len="med" w="med" type="triangle"/>
          </a:ln>
        </p:spPr>
      </p:cxnSp>
      <p:pic>
        <p:nvPicPr>
          <p:cNvPr id="241" name="Shape 241"/>
          <p:cNvPicPr preferRelativeResize="0"/>
          <p:nvPr/>
        </p:nvPicPr>
        <p:blipFill>
          <a:blip r:embed="rId8">
            <a:alphaModFix/>
          </a:blip>
          <a:stretch>
            <a:fillRect/>
          </a:stretch>
        </p:blipFill>
        <p:spPr>
          <a:xfrm>
            <a:off x="2115900" y="93400"/>
            <a:ext cx="690600" cy="690600"/>
          </a:xfrm>
          <a:prstGeom prst="rect">
            <a:avLst/>
          </a:prstGeom>
          <a:noFill/>
          <a:ln>
            <a:noFill/>
          </a:ln>
        </p:spPr>
      </p:pic>
      <p:pic>
        <p:nvPicPr>
          <p:cNvPr id="242" name="Shape 242"/>
          <p:cNvPicPr preferRelativeResize="0"/>
          <p:nvPr/>
        </p:nvPicPr>
        <p:blipFill>
          <a:blip r:embed="rId9">
            <a:alphaModFix/>
          </a:blip>
          <a:stretch>
            <a:fillRect/>
          </a:stretch>
        </p:blipFill>
        <p:spPr>
          <a:xfrm>
            <a:off x="0" y="0"/>
            <a:ext cx="1861626" cy="1861626"/>
          </a:xfrm>
          <a:prstGeom prst="rect">
            <a:avLst/>
          </a:prstGeom>
          <a:noFill/>
          <a:ln>
            <a:noFill/>
          </a:ln>
        </p:spPr>
      </p:pic>
      <p:cxnSp>
        <p:nvCxnSpPr>
          <p:cNvPr id="243" name="Shape 243"/>
          <p:cNvCxnSpPr/>
          <p:nvPr/>
        </p:nvCxnSpPr>
        <p:spPr>
          <a:xfrm>
            <a:off x="930800" y="1256400"/>
            <a:ext cx="0" cy="2630700"/>
          </a:xfrm>
          <a:prstGeom prst="straightConnector1">
            <a:avLst/>
          </a:prstGeom>
          <a:noFill/>
          <a:ln cap="flat" cmpd="sng" w="38100">
            <a:solidFill>
              <a:srgbClr val="FF00FF"/>
            </a:solidFill>
            <a:prstDash val="solid"/>
            <a:round/>
            <a:headEnd len="med" w="med" type="none"/>
            <a:tailEnd len="med" w="med" type="triangle"/>
          </a:ln>
        </p:spPr>
      </p:cxnSp>
      <p:cxnSp>
        <p:nvCxnSpPr>
          <p:cNvPr id="244" name="Shape 244"/>
          <p:cNvCxnSpPr/>
          <p:nvPr/>
        </p:nvCxnSpPr>
        <p:spPr>
          <a:xfrm rot="10800000">
            <a:off x="3565850" y="3739700"/>
            <a:ext cx="0" cy="1023000"/>
          </a:xfrm>
          <a:prstGeom prst="straightConnector1">
            <a:avLst/>
          </a:prstGeom>
          <a:noFill/>
          <a:ln cap="flat" cmpd="sng" w="38100">
            <a:solidFill>
              <a:srgbClr val="FF00FF"/>
            </a:solidFill>
            <a:prstDash val="solid"/>
            <a:round/>
            <a:headEnd len="med" w="med" type="none"/>
            <a:tailEnd len="med" w="med" type="triangle"/>
          </a:ln>
        </p:spPr>
      </p:cxnSp>
      <p:cxnSp>
        <p:nvCxnSpPr>
          <p:cNvPr id="245" name="Shape 245"/>
          <p:cNvCxnSpPr/>
          <p:nvPr/>
        </p:nvCxnSpPr>
        <p:spPr>
          <a:xfrm>
            <a:off x="3565850" y="792150"/>
            <a:ext cx="0" cy="890100"/>
          </a:xfrm>
          <a:prstGeom prst="straightConnector1">
            <a:avLst/>
          </a:prstGeom>
          <a:noFill/>
          <a:ln cap="flat" cmpd="sng" w="38100">
            <a:solidFill>
              <a:srgbClr val="FF00FF"/>
            </a:solidFill>
            <a:prstDash val="solid"/>
            <a:round/>
            <a:headEnd len="med" w="med" type="none"/>
            <a:tailEnd len="med" w="med" type="none"/>
          </a:ln>
        </p:spPr>
      </p:cxnSp>
      <p:pic>
        <p:nvPicPr>
          <p:cNvPr id="246" name="Shape 246"/>
          <p:cNvPicPr preferRelativeResize="0"/>
          <p:nvPr/>
        </p:nvPicPr>
        <p:blipFill>
          <a:blip r:embed="rId10">
            <a:alphaModFix/>
          </a:blip>
          <a:stretch>
            <a:fillRect/>
          </a:stretch>
        </p:blipFill>
        <p:spPr>
          <a:xfrm>
            <a:off x="734588" y="2375525"/>
            <a:ext cx="392450" cy="39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2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2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2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2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2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2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2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2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2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Data</a:t>
            </a:r>
            <a:br>
              <a:rPr lang="en-GB"/>
            </a:br>
            <a:r>
              <a:rPr lang="en-GB"/>
              <a:t>Hunting</a:t>
            </a:r>
            <a:endParaRPr/>
          </a:p>
        </p:txBody>
      </p:sp>
      <p:sp>
        <p:nvSpPr>
          <p:cNvPr id="252" name="Shape 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1600"/>
              </a:spcAft>
              <a:buNone/>
            </a:pPr>
            <a:r>
              <a:t/>
            </a:r>
            <a:endParaRPr/>
          </a:p>
        </p:txBody>
      </p:sp>
      <p:pic>
        <p:nvPicPr>
          <p:cNvPr id="253" name="Shape 253"/>
          <p:cNvPicPr preferRelativeResize="0"/>
          <p:nvPr/>
        </p:nvPicPr>
        <p:blipFill>
          <a:blip r:embed="rId3">
            <a:alphaModFix/>
          </a:blip>
          <a:stretch>
            <a:fillRect/>
          </a:stretch>
        </p:blipFill>
        <p:spPr>
          <a:xfrm>
            <a:off x="1933563" y="0"/>
            <a:ext cx="721042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Shape 258"/>
          <p:cNvPicPr preferRelativeResize="0"/>
          <p:nvPr/>
        </p:nvPicPr>
        <p:blipFill>
          <a:blip r:embed="rId3">
            <a:alphaModFix/>
          </a:blip>
          <a:stretch>
            <a:fillRect/>
          </a:stretch>
        </p:blipFill>
        <p:spPr>
          <a:xfrm>
            <a:off x="585675" y="-58669"/>
            <a:ext cx="7972626" cy="541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Mash it all together</a:t>
            </a:r>
            <a:endParaRPr/>
          </a:p>
        </p:txBody>
      </p:sp>
      <p:sp>
        <p:nvSpPr>
          <p:cNvPr id="264" name="Shape 2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can we learn? Can we built context?</a:t>
            </a:r>
            <a:endParaRPr/>
          </a:p>
          <a:p>
            <a:pPr indent="0" lvl="0" marL="0">
              <a:spcBef>
                <a:spcPts val="1600"/>
              </a:spcBef>
              <a:spcAft>
                <a:spcPts val="0"/>
              </a:spcAft>
              <a:buNone/>
            </a:pPr>
            <a:r>
              <a:t/>
            </a:r>
            <a:endParaRPr/>
          </a:p>
          <a:p>
            <a:pPr indent="457200" lvl="0" marL="914400">
              <a:spcBef>
                <a:spcPts val="1600"/>
              </a:spcBef>
              <a:spcAft>
                <a:spcPts val="0"/>
              </a:spcAft>
              <a:buNone/>
            </a:pPr>
            <a:r>
              <a:rPr lang="en-GB"/>
              <a:t>Interrogate a single date in time</a:t>
            </a:r>
            <a:endParaRPr/>
          </a:p>
          <a:p>
            <a:pPr indent="0" lvl="0" marL="0">
              <a:spcBef>
                <a:spcPts val="1600"/>
              </a:spcBef>
              <a:spcAft>
                <a:spcPts val="0"/>
              </a:spcAft>
              <a:buNone/>
            </a:pPr>
            <a:r>
              <a:t/>
            </a:r>
            <a:endParaRPr/>
          </a:p>
          <a:p>
            <a:pPr indent="457200" lvl="0" marL="914400" rtl="0">
              <a:spcBef>
                <a:spcPts val="1600"/>
              </a:spcBef>
              <a:spcAft>
                <a:spcPts val="0"/>
              </a:spcAft>
              <a:buNone/>
            </a:pPr>
            <a:r>
              <a:t/>
            </a:r>
            <a:endParaRPr/>
          </a:p>
          <a:p>
            <a:pPr indent="457200" lvl="0" marL="914400">
              <a:spcBef>
                <a:spcPts val="1600"/>
              </a:spcBef>
              <a:spcAft>
                <a:spcPts val="1600"/>
              </a:spcAft>
              <a:buNone/>
            </a:pPr>
            <a:r>
              <a:rPr lang="en-GB"/>
              <a:t>Look for trends across date ranges</a:t>
            </a:r>
            <a:endParaRPr/>
          </a:p>
        </p:txBody>
      </p:sp>
      <p:pic>
        <p:nvPicPr>
          <p:cNvPr id="265" name="Shape 265"/>
          <p:cNvPicPr preferRelativeResize="0"/>
          <p:nvPr/>
        </p:nvPicPr>
        <p:blipFill>
          <a:blip r:embed="rId3">
            <a:alphaModFix/>
          </a:blip>
          <a:stretch>
            <a:fillRect/>
          </a:stretch>
        </p:blipFill>
        <p:spPr>
          <a:xfrm>
            <a:off x="5529475" y="2214300"/>
            <a:ext cx="2857500" cy="2857500"/>
          </a:xfrm>
          <a:prstGeom prst="rect">
            <a:avLst/>
          </a:prstGeom>
          <a:noFill/>
          <a:ln>
            <a:noFill/>
          </a:ln>
        </p:spPr>
      </p:pic>
      <p:pic>
        <p:nvPicPr>
          <p:cNvPr id="266" name="Shape 266"/>
          <p:cNvPicPr preferRelativeResize="0"/>
          <p:nvPr/>
        </p:nvPicPr>
        <p:blipFill>
          <a:blip r:embed="rId4">
            <a:alphaModFix/>
          </a:blip>
          <a:stretch>
            <a:fillRect/>
          </a:stretch>
        </p:blipFill>
        <p:spPr>
          <a:xfrm rot="1799999">
            <a:off x="6294850" y="-68425"/>
            <a:ext cx="3563050" cy="3563050"/>
          </a:xfrm>
          <a:prstGeom prst="rect">
            <a:avLst/>
          </a:prstGeom>
          <a:noFill/>
          <a:ln>
            <a:noFill/>
          </a:ln>
        </p:spPr>
      </p:pic>
      <p:pic>
        <p:nvPicPr>
          <p:cNvPr id="267" name="Shape 267"/>
          <p:cNvPicPr preferRelativeResize="0"/>
          <p:nvPr/>
        </p:nvPicPr>
        <p:blipFill>
          <a:blip r:embed="rId5">
            <a:alphaModFix/>
          </a:blip>
          <a:stretch>
            <a:fillRect/>
          </a:stretch>
        </p:blipFill>
        <p:spPr>
          <a:xfrm>
            <a:off x="311702" y="3366350"/>
            <a:ext cx="1273400" cy="1273400"/>
          </a:xfrm>
          <a:prstGeom prst="rect">
            <a:avLst/>
          </a:prstGeom>
          <a:noFill/>
          <a:ln>
            <a:noFill/>
          </a:ln>
        </p:spPr>
      </p:pic>
      <p:pic>
        <p:nvPicPr>
          <p:cNvPr id="268" name="Shape 268"/>
          <p:cNvPicPr preferRelativeResize="0"/>
          <p:nvPr/>
        </p:nvPicPr>
        <p:blipFill>
          <a:blip r:embed="rId6">
            <a:alphaModFix/>
          </a:blip>
          <a:stretch>
            <a:fillRect/>
          </a:stretch>
        </p:blipFill>
        <p:spPr>
          <a:xfrm>
            <a:off x="379375" y="1738850"/>
            <a:ext cx="1273400" cy="127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1233325" y="-9780"/>
            <a:ext cx="6677349" cy="5584174"/>
          </a:xfrm>
          <a:prstGeom prst="rect">
            <a:avLst/>
          </a:prstGeom>
          <a:noFill/>
          <a:ln>
            <a:noFill/>
          </a:ln>
        </p:spPr>
      </p:pic>
      <p:sp>
        <p:nvSpPr>
          <p:cNvPr id="274" name="Shape 274"/>
          <p:cNvSpPr txBox="1"/>
          <p:nvPr/>
        </p:nvSpPr>
        <p:spPr>
          <a:xfrm>
            <a:off x="0" y="2063250"/>
            <a:ext cx="9144000" cy="1017000"/>
          </a:xfrm>
          <a:prstGeom prst="rect">
            <a:avLst/>
          </a:prstGeom>
          <a:solidFill>
            <a:srgbClr val="DE3434">
              <a:alpha val="44620"/>
            </a:srgbClr>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GB" sz="4800">
                <a:solidFill>
                  <a:srgbClr val="FFFFFF"/>
                </a:solidFill>
              </a:rPr>
              <a:t>Live Demo Time </a:t>
            </a:r>
            <a:endParaRPr b="1" sz="4800">
              <a:solidFill>
                <a:srgbClr val="FFFFFF"/>
              </a:solidFill>
            </a:endParaRPr>
          </a:p>
        </p:txBody>
      </p:sp>
      <p:pic>
        <p:nvPicPr>
          <p:cNvPr id="275" name="Shape 275"/>
          <p:cNvPicPr preferRelativeResize="0"/>
          <p:nvPr/>
        </p:nvPicPr>
        <p:blipFill>
          <a:blip r:embed="rId4">
            <a:alphaModFix/>
          </a:blip>
          <a:stretch>
            <a:fillRect/>
          </a:stretch>
        </p:blipFill>
        <p:spPr>
          <a:xfrm>
            <a:off x="7174625" y="1875563"/>
            <a:ext cx="1392375" cy="139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1900" y="958021"/>
            <a:ext cx="9144000" cy="1303957"/>
          </a:xfrm>
          <a:prstGeom prst="rect">
            <a:avLst/>
          </a:prstGeom>
          <a:noFill/>
          <a:ln>
            <a:noFill/>
          </a:ln>
        </p:spPr>
      </p:pic>
      <p:pic>
        <p:nvPicPr>
          <p:cNvPr id="63" name="Shape 63"/>
          <p:cNvPicPr preferRelativeResize="0"/>
          <p:nvPr/>
        </p:nvPicPr>
        <p:blipFill>
          <a:blip r:embed="rId4">
            <a:alphaModFix/>
          </a:blip>
          <a:stretch>
            <a:fillRect/>
          </a:stretch>
        </p:blipFill>
        <p:spPr>
          <a:xfrm>
            <a:off x="-1900" y="1777031"/>
            <a:ext cx="9144001" cy="1285624"/>
          </a:xfrm>
          <a:prstGeom prst="rect">
            <a:avLst/>
          </a:prstGeom>
          <a:noFill/>
          <a:ln>
            <a:noFill/>
          </a:ln>
        </p:spPr>
      </p:pic>
      <p:pic>
        <p:nvPicPr>
          <p:cNvPr id="64" name="Shape 64"/>
          <p:cNvPicPr preferRelativeResize="0"/>
          <p:nvPr/>
        </p:nvPicPr>
        <p:blipFill>
          <a:blip r:embed="rId5">
            <a:alphaModFix/>
          </a:blip>
          <a:stretch>
            <a:fillRect/>
          </a:stretch>
        </p:blipFill>
        <p:spPr>
          <a:xfrm>
            <a:off x="55250" y="2571755"/>
            <a:ext cx="9143999" cy="1273215"/>
          </a:xfrm>
          <a:prstGeom prst="rect">
            <a:avLst/>
          </a:prstGeom>
          <a:noFill/>
          <a:ln>
            <a:noFill/>
          </a:ln>
        </p:spPr>
      </p:pic>
      <p:pic>
        <p:nvPicPr>
          <p:cNvPr id="65" name="Shape 65"/>
          <p:cNvPicPr preferRelativeResize="0"/>
          <p:nvPr/>
        </p:nvPicPr>
        <p:blipFill>
          <a:blip r:embed="rId6">
            <a:alphaModFix/>
          </a:blip>
          <a:stretch>
            <a:fillRect/>
          </a:stretch>
        </p:blipFill>
        <p:spPr>
          <a:xfrm>
            <a:off x="150500" y="3201489"/>
            <a:ext cx="9143999" cy="1303898"/>
          </a:xfrm>
          <a:prstGeom prst="rect">
            <a:avLst/>
          </a:prstGeom>
          <a:noFill/>
          <a:ln>
            <a:noFill/>
          </a:ln>
        </p:spPr>
      </p:pic>
      <p:pic>
        <p:nvPicPr>
          <p:cNvPr id="66" name="Shape 66"/>
          <p:cNvPicPr preferRelativeResize="0"/>
          <p:nvPr/>
        </p:nvPicPr>
        <p:blipFill>
          <a:blip r:embed="rId7">
            <a:alphaModFix/>
          </a:blip>
          <a:stretch>
            <a:fillRect/>
          </a:stretch>
        </p:blipFill>
        <p:spPr>
          <a:xfrm>
            <a:off x="38100" y="3821944"/>
            <a:ext cx="9144001" cy="1301637"/>
          </a:xfrm>
          <a:prstGeom prst="rect">
            <a:avLst/>
          </a:prstGeom>
          <a:noFill/>
          <a:ln>
            <a:noFill/>
          </a:ln>
        </p:spPr>
      </p:pic>
      <p:pic>
        <p:nvPicPr>
          <p:cNvPr id="67" name="Shape 67"/>
          <p:cNvPicPr preferRelativeResize="0"/>
          <p:nvPr/>
        </p:nvPicPr>
        <p:blipFill>
          <a:blip r:embed="rId8">
            <a:alphaModFix/>
          </a:blip>
          <a:stretch>
            <a:fillRect/>
          </a:stretch>
        </p:blipFill>
        <p:spPr>
          <a:xfrm>
            <a:off x="55250" y="1359407"/>
            <a:ext cx="9144001" cy="1285367"/>
          </a:xfrm>
          <a:prstGeom prst="rect">
            <a:avLst/>
          </a:prstGeom>
          <a:noFill/>
          <a:ln>
            <a:noFill/>
          </a:ln>
        </p:spPr>
      </p:pic>
      <p:pic>
        <p:nvPicPr>
          <p:cNvPr id="68" name="Shape 68"/>
          <p:cNvPicPr preferRelativeResize="0"/>
          <p:nvPr/>
        </p:nvPicPr>
        <p:blipFill>
          <a:blip r:embed="rId9">
            <a:alphaModFix/>
          </a:blip>
          <a:stretch>
            <a:fillRect/>
          </a:stretch>
        </p:blipFill>
        <p:spPr>
          <a:xfrm>
            <a:off x="55250" y="2261972"/>
            <a:ext cx="9143999" cy="1294581"/>
          </a:xfrm>
          <a:prstGeom prst="rect">
            <a:avLst/>
          </a:prstGeom>
          <a:noFill/>
          <a:ln>
            <a:noFill/>
          </a:ln>
        </p:spPr>
      </p:pic>
      <p:pic>
        <p:nvPicPr>
          <p:cNvPr id="69" name="Shape 69"/>
          <p:cNvPicPr preferRelativeResize="0"/>
          <p:nvPr/>
        </p:nvPicPr>
        <p:blipFill>
          <a:blip r:embed="rId10">
            <a:alphaModFix/>
          </a:blip>
          <a:stretch>
            <a:fillRect/>
          </a:stretch>
        </p:blipFill>
        <p:spPr>
          <a:xfrm>
            <a:off x="0" y="3448052"/>
            <a:ext cx="9143999" cy="1264596"/>
          </a:xfrm>
          <a:prstGeom prst="rect">
            <a:avLst/>
          </a:prstGeom>
          <a:noFill/>
          <a:ln>
            <a:noFill/>
          </a:ln>
        </p:spPr>
      </p:pic>
      <p:pic>
        <p:nvPicPr>
          <p:cNvPr id="70" name="Shape 70"/>
          <p:cNvPicPr preferRelativeResize="0"/>
          <p:nvPr/>
        </p:nvPicPr>
        <p:blipFill>
          <a:blip r:embed="rId11">
            <a:alphaModFix/>
          </a:blip>
          <a:stretch>
            <a:fillRect/>
          </a:stretch>
        </p:blipFill>
        <p:spPr>
          <a:xfrm rot="-903965">
            <a:off x="-1892" y="296896"/>
            <a:ext cx="9144000" cy="1287181"/>
          </a:xfrm>
          <a:prstGeom prst="rect">
            <a:avLst/>
          </a:prstGeom>
          <a:noFill/>
          <a:ln>
            <a:noFill/>
          </a:ln>
        </p:spPr>
      </p:pic>
      <p:pic>
        <p:nvPicPr>
          <p:cNvPr id="71" name="Shape 71"/>
          <p:cNvPicPr preferRelativeResize="0"/>
          <p:nvPr/>
        </p:nvPicPr>
        <p:blipFill>
          <a:blip r:embed="rId12">
            <a:alphaModFix/>
          </a:blip>
          <a:stretch>
            <a:fillRect/>
          </a:stretch>
        </p:blipFill>
        <p:spPr>
          <a:xfrm rot="-903965">
            <a:off x="-327337" y="1165566"/>
            <a:ext cx="9144000" cy="1329447"/>
          </a:xfrm>
          <a:prstGeom prst="rect">
            <a:avLst/>
          </a:prstGeom>
          <a:noFill/>
          <a:ln>
            <a:noFill/>
          </a:ln>
        </p:spPr>
      </p:pic>
      <p:pic>
        <p:nvPicPr>
          <p:cNvPr id="72" name="Shape 72"/>
          <p:cNvPicPr preferRelativeResize="0"/>
          <p:nvPr/>
        </p:nvPicPr>
        <p:blipFill>
          <a:blip r:embed="rId13">
            <a:alphaModFix/>
          </a:blip>
          <a:stretch>
            <a:fillRect/>
          </a:stretch>
        </p:blipFill>
        <p:spPr>
          <a:xfrm rot="-903965">
            <a:off x="318897" y="1939460"/>
            <a:ext cx="9144000" cy="1264596"/>
          </a:xfrm>
          <a:prstGeom prst="rect">
            <a:avLst/>
          </a:prstGeom>
          <a:noFill/>
          <a:ln>
            <a:noFill/>
          </a:ln>
        </p:spPr>
      </p:pic>
      <p:pic>
        <p:nvPicPr>
          <p:cNvPr id="73" name="Shape 73"/>
          <p:cNvPicPr preferRelativeResize="0"/>
          <p:nvPr/>
        </p:nvPicPr>
        <p:blipFill>
          <a:blip r:embed="rId14">
            <a:alphaModFix/>
          </a:blip>
          <a:stretch>
            <a:fillRect/>
          </a:stretch>
        </p:blipFill>
        <p:spPr>
          <a:xfrm rot="-903965">
            <a:off x="318891" y="2694349"/>
            <a:ext cx="9144001" cy="1282792"/>
          </a:xfrm>
          <a:prstGeom prst="rect">
            <a:avLst/>
          </a:prstGeom>
          <a:noFill/>
          <a:ln>
            <a:noFill/>
          </a:ln>
        </p:spPr>
      </p:pic>
      <p:pic>
        <p:nvPicPr>
          <p:cNvPr id="74" name="Shape 74"/>
          <p:cNvPicPr preferRelativeResize="0"/>
          <p:nvPr/>
        </p:nvPicPr>
        <p:blipFill>
          <a:blip r:embed="rId15">
            <a:alphaModFix/>
          </a:blip>
          <a:stretch>
            <a:fillRect/>
          </a:stretch>
        </p:blipFill>
        <p:spPr>
          <a:xfrm rot="-903965">
            <a:off x="1397780" y="3134284"/>
            <a:ext cx="9144000" cy="1232170"/>
          </a:xfrm>
          <a:prstGeom prst="rect">
            <a:avLst/>
          </a:prstGeom>
          <a:noFill/>
          <a:ln>
            <a:noFill/>
          </a:ln>
        </p:spPr>
      </p:pic>
      <p:pic>
        <p:nvPicPr>
          <p:cNvPr id="75" name="Shape 75"/>
          <p:cNvPicPr preferRelativeResize="0"/>
          <p:nvPr/>
        </p:nvPicPr>
        <p:blipFill>
          <a:blip r:embed="rId16">
            <a:alphaModFix/>
          </a:blip>
          <a:stretch>
            <a:fillRect/>
          </a:stretch>
        </p:blipFill>
        <p:spPr>
          <a:xfrm rot="1309169">
            <a:off x="2351152" y="1166736"/>
            <a:ext cx="9143999" cy="1327094"/>
          </a:xfrm>
          <a:prstGeom prst="rect">
            <a:avLst/>
          </a:prstGeom>
          <a:noFill/>
          <a:ln>
            <a:noFill/>
          </a:ln>
        </p:spPr>
      </p:pic>
      <p:pic>
        <p:nvPicPr>
          <p:cNvPr id="76" name="Shape 76"/>
          <p:cNvPicPr preferRelativeResize="0"/>
          <p:nvPr/>
        </p:nvPicPr>
        <p:blipFill>
          <a:blip r:embed="rId17">
            <a:alphaModFix/>
          </a:blip>
          <a:stretch>
            <a:fillRect/>
          </a:stretch>
        </p:blipFill>
        <p:spPr>
          <a:xfrm rot="1309168">
            <a:off x="1397788" y="1654614"/>
            <a:ext cx="9143999" cy="1248383"/>
          </a:xfrm>
          <a:prstGeom prst="rect">
            <a:avLst/>
          </a:prstGeom>
          <a:noFill/>
          <a:ln>
            <a:noFill/>
          </a:ln>
        </p:spPr>
      </p:pic>
      <p:pic>
        <p:nvPicPr>
          <p:cNvPr id="77" name="Shape 77"/>
          <p:cNvPicPr preferRelativeResize="0"/>
          <p:nvPr/>
        </p:nvPicPr>
        <p:blipFill>
          <a:blip r:embed="rId18">
            <a:alphaModFix/>
          </a:blip>
          <a:stretch>
            <a:fillRect/>
          </a:stretch>
        </p:blipFill>
        <p:spPr>
          <a:xfrm rot="1309168">
            <a:off x="906737" y="2587874"/>
            <a:ext cx="9143999" cy="1240971"/>
          </a:xfrm>
          <a:prstGeom prst="rect">
            <a:avLst/>
          </a:prstGeom>
          <a:noFill/>
          <a:ln>
            <a:noFill/>
          </a:ln>
        </p:spPr>
      </p:pic>
      <p:pic>
        <p:nvPicPr>
          <p:cNvPr id="78" name="Shape 78"/>
          <p:cNvPicPr preferRelativeResize="0"/>
          <p:nvPr/>
        </p:nvPicPr>
        <p:blipFill>
          <a:blip r:embed="rId19">
            <a:alphaModFix/>
          </a:blip>
          <a:stretch>
            <a:fillRect/>
          </a:stretch>
        </p:blipFill>
        <p:spPr>
          <a:xfrm rot="1309168">
            <a:off x="-327334" y="2679027"/>
            <a:ext cx="9144000" cy="1313411"/>
          </a:xfrm>
          <a:prstGeom prst="rect">
            <a:avLst/>
          </a:prstGeom>
          <a:noFill/>
          <a:ln>
            <a:noFill/>
          </a:ln>
        </p:spPr>
      </p:pic>
      <p:pic>
        <p:nvPicPr>
          <p:cNvPr id="79" name="Shape 79"/>
          <p:cNvPicPr preferRelativeResize="0"/>
          <p:nvPr/>
        </p:nvPicPr>
        <p:blipFill>
          <a:blip r:embed="rId20">
            <a:alphaModFix/>
          </a:blip>
          <a:stretch>
            <a:fillRect/>
          </a:stretch>
        </p:blipFill>
        <p:spPr>
          <a:xfrm rot="1309168">
            <a:off x="-426888" y="4057658"/>
            <a:ext cx="9143998" cy="1310967"/>
          </a:xfrm>
          <a:prstGeom prst="rect">
            <a:avLst/>
          </a:prstGeom>
          <a:noFill/>
          <a:ln>
            <a:noFill/>
          </a:ln>
        </p:spPr>
      </p:pic>
      <p:pic>
        <p:nvPicPr>
          <p:cNvPr id="80" name="Shape 80"/>
          <p:cNvPicPr preferRelativeResize="0"/>
          <p:nvPr/>
        </p:nvPicPr>
        <p:blipFill>
          <a:blip r:embed="rId21">
            <a:alphaModFix/>
          </a:blip>
          <a:stretch>
            <a:fillRect/>
          </a:stretch>
        </p:blipFill>
        <p:spPr>
          <a:xfrm rot="1309168">
            <a:off x="2452845" y="2831055"/>
            <a:ext cx="9144000" cy="1301637"/>
          </a:xfrm>
          <a:prstGeom prst="rect">
            <a:avLst/>
          </a:prstGeom>
          <a:noFill/>
          <a:ln>
            <a:noFill/>
          </a:ln>
        </p:spPr>
      </p:pic>
      <p:pic>
        <p:nvPicPr>
          <p:cNvPr id="81" name="Shape 81"/>
          <p:cNvPicPr preferRelativeResize="0"/>
          <p:nvPr/>
        </p:nvPicPr>
        <p:blipFill>
          <a:blip r:embed="rId22">
            <a:alphaModFix/>
          </a:blip>
          <a:stretch>
            <a:fillRect/>
          </a:stretch>
        </p:blipFill>
        <p:spPr>
          <a:xfrm rot="1309168">
            <a:off x="775808" y="3577054"/>
            <a:ext cx="9144003" cy="1266842"/>
          </a:xfrm>
          <a:prstGeom prst="rect">
            <a:avLst/>
          </a:prstGeom>
          <a:noFill/>
          <a:ln>
            <a:noFill/>
          </a:ln>
        </p:spPr>
      </p:pic>
      <p:pic>
        <p:nvPicPr>
          <p:cNvPr id="82" name="Shape 82"/>
          <p:cNvPicPr preferRelativeResize="0"/>
          <p:nvPr/>
        </p:nvPicPr>
        <p:blipFill>
          <a:blip r:embed="rId23">
            <a:alphaModFix/>
          </a:blip>
          <a:stretch>
            <a:fillRect/>
          </a:stretch>
        </p:blipFill>
        <p:spPr>
          <a:xfrm rot="1309168">
            <a:off x="-327317" y="5102081"/>
            <a:ext cx="9143999" cy="1264596"/>
          </a:xfrm>
          <a:prstGeom prst="rect">
            <a:avLst/>
          </a:prstGeom>
          <a:noFill/>
          <a:ln>
            <a:noFill/>
          </a:ln>
        </p:spPr>
      </p:pic>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GB"/>
              <a:t>GDPR</a:t>
            </a:r>
            <a:endParaRPr/>
          </a:p>
        </p:txBody>
      </p:sp>
      <p:pic>
        <p:nvPicPr>
          <p:cNvPr id="84" name="Shape 84"/>
          <p:cNvPicPr preferRelativeResize="0"/>
          <p:nvPr/>
        </p:nvPicPr>
        <p:blipFill>
          <a:blip r:embed="rId24">
            <a:alphaModFix/>
          </a:blip>
          <a:stretch>
            <a:fillRect/>
          </a:stretch>
        </p:blipFill>
        <p:spPr>
          <a:xfrm>
            <a:off x="6896100" y="2910250"/>
            <a:ext cx="2286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200"/>
                                        <p:tgtEl>
                                          <p:spTgt spid="62"/>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200"/>
                                        <p:tgtEl>
                                          <p:spTgt spid="6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200"/>
                                        <p:tgtEl>
                                          <p:spTgt spid="64"/>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200"/>
                                        <p:tgtEl>
                                          <p:spTgt spid="65"/>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200"/>
                                        <p:tgtEl>
                                          <p:spTgt spid="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200"/>
                                        <p:tgtEl>
                                          <p:spTgt spid="67"/>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200"/>
                                        <p:tgtEl>
                                          <p:spTgt spid="68"/>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2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
                                        <p:tgtEl>
                                          <p:spTgt spid="70"/>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
                                        <p:tgtEl>
                                          <p:spTgt spid="71"/>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
                                        <p:tgtEl>
                                          <p:spTgt spid="72"/>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
                                        <p:tgtEl>
                                          <p:spTgt spid="7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2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00"/>
                                        <p:tgtEl>
                                          <p:spTgt spid="75"/>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200"/>
                                        <p:tgtEl>
                                          <p:spTgt spid="76"/>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200"/>
                                        <p:tgtEl>
                                          <p:spTgt spid="7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200"/>
                                        <p:tgtEl>
                                          <p:spTgt spid="78"/>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200"/>
                                        <p:tgtEl>
                                          <p:spTgt spid="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200"/>
                                        <p:tgtEl>
                                          <p:spTgt spid="8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00"/>
                                        <p:tgtEl>
                                          <p:spTgt spid="8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p:tgtEl>
                                          <p:spTgt spid="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Friday 1st June 2018</a:t>
            </a:r>
            <a:endParaRPr/>
          </a:p>
        </p:txBody>
      </p:sp>
      <p:pic>
        <p:nvPicPr>
          <p:cNvPr id="281" name="Shape 281"/>
          <p:cNvPicPr preferRelativeResize="0"/>
          <p:nvPr/>
        </p:nvPicPr>
        <p:blipFill rotWithShape="1">
          <a:blip r:embed="rId3">
            <a:alphaModFix/>
          </a:blip>
          <a:srcRect b="0" l="0" r="0" t="1922"/>
          <a:stretch/>
        </p:blipFill>
        <p:spPr>
          <a:xfrm>
            <a:off x="3849475" y="1152475"/>
            <a:ext cx="5140551" cy="3747400"/>
          </a:xfrm>
          <a:prstGeom prst="rect">
            <a:avLst/>
          </a:prstGeom>
          <a:noFill/>
          <a:ln>
            <a:noFill/>
          </a:ln>
        </p:spPr>
      </p:pic>
      <p:pic>
        <p:nvPicPr>
          <p:cNvPr id="282" name="Shape 282"/>
          <p:cNvPicPr preferRelativeResize="0"/>
          <p:nvPr/>
        </p:nvPicPr>
        <p:blipFill>
          <a:blip r:embed="rId4">
            <a:alphaModFix/>
          </a:blip>
          <a:stretch>
            <a:fillRect/>
          </a:stretch>
        </p:blipFill>
        <p:spPr>
          <a:xfrm>
            <a:off x="3814678" y="957828"/>
            <a:ext cx="5225800" cy="3935750"/>
          </a:xfrm>
          <a:prstGeom prst="rect">
            <a:avLst/>
          </a:prstGeom>
          <a:noFill/>
          <a:ln>
            <a:noFill/>
          </a:ln>
        </p:spPr>
      </p:pic>
      <p:sp>
        <p:nvSpPr>
          <p:cNvPr id="283" name="Shape 283"/>
          <p:cNvSpPr/>
          <p:nvPr/>
        </p:nvSpPr>
        <p:spPr>
          <a:xfrm>
            <a:off x="5578775" y="2005275"/>
            <a:ext cx="621900" cy="25407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a:off x="7552275" y="2005275"/>
            <a:ext cx="621900" cy="25407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txBox="1"/>
          <p:nvPr>
            <p:ph idx="1" type="body"/>
          </p:nvPr>
        </p:nvSpPr>
        <p:spPr>
          <a:xfrm>
            <a:off x="311700" y="1152475"/>
            <a:ext cx="8520600" cy="43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a:t>
            </a:r>
            <a:r>
              <a:rPr lang="en-GB"/>
              <a:t>eart rate spikes. Why?</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286" name="Shape 286"/>
          <p:cNvPicPr preferRelativeResize="0"/>
          <p:nvPr/>
        </p:nvPicPr>
        <p:blipFill>
          <a:blip r:embed="rId5">
            <a:alphaModFix/>
          </a:blip>
          <a:stretch>
            <a:fillRect/>
          </a:stretch>
        </p:blipFill>
        <p:spPr>
          <a:xfrm>
            <a:off x="484325" y="2798125"/>
            <a:ext cx="3143075" cy="1770750"/>
          </a:xfrm>
          <a:prstGeom prst="rect">
            <a:avLst/>
          </a:prstGeom>
          <a:noFill/>
          <a:ln>
            <a:noFill/>
          </a:ln>
        </p:spPr>
      </p:pic>
      <p:grpSp>
        <p:nvGrpSpPr>
          <p:cNvPr id="287" name="Shape 287"/>
          <p:cNvGrpSpPr/>
          <p:nvPr/>
        </p:nvGrpSpPr>
        <p:grpSpPr>
          <a:xfrm>
            <a:off x="6300800" y="370925"/>
            <a:ext cx="2611450" cy="572700"/>
            <a:chOff x="5476400" y="1480375"/>
            <a:chExt cx="2611450" cy="572700"/>
          </a:xfrm>
        </p:grpSpPr>
        <p:pic>
          <p:nvPicPr>
            <p:cNvPr id="288" name="Shape 288"/>
            <p:cNvPicPr preferRelativeResize="0"/>
            <p:nvPr/>
          </p:nvPicPr>
          <p:blipFill>
            <a:blip r:embed="rId6">
              <a:alphaModFix/>
            </a:blip>
            <a:stretch>
              <a:fillRect/>
            </a:stretch>
          </p:blipFill>
          <p:spPr>
            <a:xfrm>
              <a:off x="5476400" y="1480375"/>
              <a:ext cx="572700" cy="572700"/>
            </a:xfrm>
            <a:prstGeom prst="rect">
              <a:avLst/>
            </a:prstGeom>
            <a:noFill/>
            <a:ln>
              <a:noFill/>
            </a:ln>
          </p:spPr>
        </p:pic>
        <p:sp>
          <p:nvSpPr>
            <p:cNvPr id="289" name="Shape 289"/>
            <p:cNvSpPr txBox="1"/>
            <p:nvPr/>
          </p:nvSpPr>
          <p:spPr>
            <a:xfrm>
              <a:off x="6089850" y="1480375"/>
              <a:ext cx="19980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Monday 5th March 2018</a:t>
            </a:r>
            <a:endParaRPr/>
          </a:p>
        </p:txBody>
      </p:sp>
      <p:sp>
        <p:nvSpPr>
          <p:cNvPr id="295" name="Shape 295"/>
          <p:cNvSpPr txBox="1"/>
          <p:nvPr>
            <p:ph idx="1" type="body"/>
          </p:nvPr>
        </p:nvSpPr>
        <p:spPr>
          <a:xfrm>
            <a:off x="311700" y="1152475"/>
            <a:ext cx="8520600" cy="101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Higher resting heart rate (60). Why?</a:t>
            </a:r>
            <a:endParaRPr/>
          </a:p>
          <a:p>
            <a:pPr indent="0" lvl="0" marL="0">
              <a:spcBef>
                <a:spcPts val="1600"/>
              </a:spcBef>
              <a:spcAft>
                <a:spcPts val="0"/>
              </a:spcAft>
              <a:buNone/>
            </a:pPr>
            <a:r>
              <a:rPr lang="en-GB"/>
              <a:t>Average resting heart rate: 48 - 52</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grpSp>
        <p:nvGrpSpPr>
          <p:cNvPr id="296" name="Shape 296"/>
          <p:cNvGrpSpPr/>
          <p:nvPr/>
        </p:nvGrpSpPr>
        <p:grpSpPr>
          <a:xfrm>
            <a:off x="677594" y="2396275"/>
            <a:ext cx="2732381" cy="462613"/>
            <a:chOff x="5531457" y="816675"/>
            <a:chExt cx="2732381" cy="462613"/>
          </a:xfrm>
        </p:grpSpPr>
        <p:pic>
          <p:nvPicPr>
            <p:cNvPr id="297" name="Shape 297"/>
            <p:cNvPicPr preferRelativeResize="0"/>
            <p:nvPr/>
          </p:nvPicPr>
          <p:blipFill>
            <a:blip r:embed="rId3">
              <a:alphaModFix/>
            </a:blip>
            <a:stretch>
              <a:fillRect/>
            </a:stretch>
          </p:blipFill>
          <p:spPr>
            <a:xfrm>
              <a:off x="5531457" y="816675"/>
              <a:ext cx="462600" cy="462600"/>
            </a:xfrm>
            <a:prstGeom prst="rect">
              <a:avLst/>
            </a:prstGeom>
            <a:noFill/>
            <a:ln>
              <a:noFill/>
            </a:ln>
          </p:spPr>
        </p:pic>
        <p:sp>
          <p:nvSpPr>
            <p:cNvPr id="298" name="Shape 298"/>
            <p:cNvSpPr txBox="1"/>
            <p:nvPr/>
          </p:nvSpPr>
          <p:spPr>
            <a:xfrm>
              <a:off x="5994038" y="816688"/>
              <a:ext cx="2269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Where have I been?</a:t>
              </a:r>
              <a:endParaRPr sz="1800"/>
            </a:p>
          </p:txBody>
        </p:sp>
      </p:grpSp>
      <p:pic>
        <p:nvPicPr>
          <p:cNvPr id="299" name="Shape 299"/>
          <p:cNvPicPr preferRelativeResize="0"/>
          <p:nvPr/>
        </p:nvPicPr>
        <p:blipFill>
          <a:blip r:embed="rId4">
            <a:alphaModFix/>
          </a:blip>
          <a:stretch>
            <a:fillRect/>
          </a:stretch>
        </p:blipFill>
        <p:spPr>
          <a:xfrm>
            <a:off x="4086575" y="1323625"/>
            <a:ext cx="4997576" cy="3676375"/>
          </a:xfrm>
          <a:prstGeom prst="rect">
            <a:avLst/>
          </a:prstGeom>
          <a:noFill/>
          <a:ln>
            <a:noFill/>
          </a:ln>
        </p:spPr>
      </p:pic>
      <p:pic>
        <p:nvPicPr>
          <p:cNvPr id="300" name="Shape 300"/>
          <p:cNvPicPr preferRelativeResize="0"/>
          <p:nvPr/>
        </p:nvPicPr>
        <p:blipFill rotWithShape="1">
          <a:blip r:embed="rId5">
            <a:alphaModFix/>
          </a:blip>
          <a:srcRect b="4262" l="4022" r="4132" t="4262"/>
          <a:stretch/>
        </p:blipFill>
        <p:spPr>
          <a:xfrm>
            <a:off x="586300" y="2977575"/>
            <a:ext cx="3057526" cy="1614400"/>
          </a:xfrm>
          <a:prstGeom prst="rect">
            <a:avLst/>
          </a:prstGeom>
          <a:noFill/>
          <a:ln>
            <a:noFill/>
          </a:ln>
        </p:spPr>
      </p:pic>
      <p:grpSp>
        <p:nvGrpSpPr>
          <p:cNvPr id="301" name="Shape 301"/>
          <p:cNvGrpSpPr/>
          <p:nvPr/>
        </p:nvGrpSpPr>
        <p:grpSpPr>
          <a:xfrm>
            <a:off x="6300800" y="370925"/>
            <a:ext cx="2611450" cy="572700"/>
            <a:chOff x="5476400" y="1480375"/>
            <a:chExt cx="2611450" cy="572700"/>
          </a:xfrm>
        </p:grpSpPr>
        <p:pic>
          <p:nvPicPr>
            <p:cNvPr id="302" name="Shape 302"/>
            <p:cNvPicPr preferRelativeResize="0"/>
            <p:nvPr/>
          </p:nvPicPr>
          <p:blipFill>
            <a:blip r:embed="rId6">
              <a:alphaModFix/>
            </a:blip>
            <a:stretch>
              <a:fillRect/>
            </a:stretch>
          </p:blipFill>
          <p:spPr>
            <a:xfrm>
              <a:off x="5476400" y="1480375"/>
              <a:ext cx="572700" cy="572700"/>
            </a:xfrm>
            <a:prstGeom prst="rect">
              <a:avLst/>
            </a:prstGeom>
            <a:noFill/>
            <a:ln>
              <a:noFill/>
            </a:ln>
          </p:spPr>
        </p:pic>
        <p:sp>
          <p:nvSpPr>
            <p:cNvPr id="303" name="Shape 303"/>
            <p:cNvSpPr txBox="1"/>
            <p:nvPr/>
          </p:nvSpPr>
          <p:spPr>
            <a:xfrm>
              <a:off x="6089850" y="1480375"/>
              <a:ext cx="19980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pic>
        <p:nvPicPr>
          <p:cNvPr id="304" name="Shape 304"/>
          <p:cNvPicPr preferRelativeResize="0"/>
          <p:nvPr/>
        </p:nvPicPr>
        <p:blipFill>
          <a:blip r:embed="rId7">
            <a:alphaModFix/>
          </a:blip>
          <a:stretch>
            <a:fillRect/>
          </a:stretch>
        </p:blipFill>
        <p:spPr>
          <a:xfrm>
            <a:off x="3865675" y="2972038"/>
            <a:ext cx="3119700" cy="16254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3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3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3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1083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Saturday 10th March 2018 &amp;</a:t>
            </a:r>
            <a:br>
              <a:rPr lang="en-GB"/>
            </a:br>
            <a:r>
              <a:rPr lang="en-GB"/>
              <a:t>Monday 30th April 2018</a:t>
            </a:r>
            <a:endParaRPr/>
          </a:p>
        </p:txBody>
      </p:sp>
      <p:pic>
        <p:nvPicPr>
          <p:cNvPr id="310" name="Shape 310"/>
          <p:cNvPicPr preferRelativeResize="0"/>
          <p:nvPr/>
        </p:nvPicPr>
        <p:blipFill>
          <a:blip r:embed="rId3">
            <a:alphaModFix/>
          </a:blip>
          <a:stretch>
            <a:fillRect/>
          </a:stretch>
        </p:blipFill>
        <p:spPr>
          <a:xfrm>
            <a:off x="99075" y="1761300"/>
            <a:ext cx="4290677" cy="3171375"/>
          </a:xfrm>
          <a:prstGeom prst="rect">
            <a:avLst/>
          </a:prstGeom>
          <a:noFill/>
          <a:ln>
            <a:noFill/>
          </a:ln>
        </p:spPr>
      </p:pic>
      <p:grpSp>
        <p:nvGrpSpPr>
          <p:cNvPr id="311" name="Shape 311"/>
          <p:cNvGrpSpPr/>
          <p:nvPr/>
        </p:nvGrpSpPr>
        <p:grpSpPr>
          <a:xfrm>
            <a:off x="6300800" y="370925"/>
            <a:ext cx="2611450" cy="572700"/>
            <a:chOff x="5476400" y="1480375"/>
            <a:chExt cx="2611450" cy="572700"/>
          </a:xfrm>
        </p:grpSpPr>
        <p:pic>
          <p:nvPicPr>
            <p:cNvPr id="312" name="Shape 312"/>
            <p:cNvPicPr preferRelativeResize="0"/>
            <p:nvPr/>
          </p:nvPicPr>
          <p:blipFill>
            <a:blip r:embed="rId4">
              <a:alphaModFix/>
            </a:blip>
            <a:stretch>
              <a:fillRect/>
            </a:stretch>
          </p:blipFill>
          <p:spPr>
            <a:xfrm>
              <a:off x="5476400" y="1480375"/>
              <a:ext cx="572700" cy="572700"/>
            </a:xfrm>
            <a:prstGeom prst="rect">
              <a:avLst/>
            </a:prstGeom>
            <a:noFill/>
            <a:ln>
              <a:noFill/>
            </a:ln>
          </p:spPr>
        </p:pic>
        <p:sp>
          <p:nvSpPr>
            <p:cNvPr id="313" name="Shape 313"/>
            <p:cNvSpPr txBox="1"/>
            <p:nvPr/>
          </p:nvSpPr>
          <p:spPr>
            <a:xfrm>
              <a:off x="6089850" y="1480375"/>
              <a:ext cx="19980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pic>
        <p:nvPicPr>
          <p:cNvPr id="314" name="Shape 314"/>
          <p:cNvPicPr preferRelativeResize="0"/>
          <p:nvPr/>
        </p:nvPicPr>
        <p:blipFill>
          <a:blip r:embed="rId5">
            <a:alphaModFix/>
          </a:blip>
          <a:stretch>
            <a:fillRect/>
          </a:stretch>
        </p:blipFill>
        <p:spPr>
          <a:xfrm>
            <a:off x="4486149" y="1761300"/>
            <a:ext cx="4304422" cy="3085024"/>
          </a:xfrm>
          <a:prstGeom prst="rect">
            <a:avLst/>
          </a:prstGeom>
          <a:noFill/>
          <a:ln>
            <a:noFill/>
          </a:ln>
        </p:spPr>
      </p:pic>
      <p:grpSp>
        <p:nvGrpSpPr>
          <p:cNvPr id="315" name="Shape 315"/>
          <p:cNvGrpSpPr/>
          <p:nvPr/>
        </p:nvGrpSpPr>
        <p:grpSpPr>
          <a:xfrm>
            <a:off x="6368111" y="1010475"/>
            <a:ext cx="2732381" cy="462613"/>
            <a:chOff x="5531457" y="816675"/>
            <a:chExt cx="2732381" cy="462613"/>
          </a:xfrm>
        </p:grpSpPr>
        <p:pic>
          <p:nvPicPr>
            <p:cNvPr id="316" name="Shape 316"/>
            <p:cNvPicPr preferRelativeResize="0"/>
            <p:nvPr/>
          </p:nvPicPr>
          <p:blipFill>
            <a:blip r:embed="rId6">
              <a:alphaModFix/>
            </a:blip>
            <a:stretch>
              <a:fillRect/>
            </a:stretch>
          </p:blipFill>
          <p:spPr>
            <a:xfrm>
              <a:off x="5531457" y="816675"/>
              <a:ext cx="462600" cy="462600"/>
            </a:xfrm>
            <a:prstGeom prst="rect">
              <a:avLst/>
            </a:prstGeom>
            <a:noFill/>
            <a:ln>
              <a:noFill/>
            </a:ln>
          </p:spPr>
        </p:pic>
        <p:sp>
          <p:nvSpPr>
            <p:cNvPr id="317" name="Shape 317"/>
            <p:cNvSpPr txBox="1"/>
            <p:nvPr/>
          </p:nvSpPr>
          <p:spPr>
            <a:xfrm>
              <a:off x="5994038" y="816688"/>
              <a:ext cx="2269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Where have I been?</a:t>
              </a:r>
              <a:endParaRPr sz="1800"/>
            </a:p>
          </p:txBody>
        </p:sp>
      </p:grpSp>
      <p:pic>
        <p:nvPicPr>
          <p:cNvPr id="318" name="Shape 318"/>
          <p:cNvPicPr preferRelativeResize="0"/>
          <p:nvPr/>
        </p:nvPicPr>
        <p:blipFill>
          <a:blip r:embed="rId7">
            <a:alphaModFix/>
          </a:blip>
          <a:stretch>
            <a:fillRect/>
          </a:stretch>
        </p:blipFill>
        <p:spPr>
          <a:xfrm>
            <a:off x="969628" y="2054300"/>
            <a:ext cx="2850249" cy="2878375"/>
          </a:xfrm>
          <a:prstGeom prst="rect">
            <a:avLst/>
          </a:prstGeom>
          <a:noFill/>
          <a:ln>
            <a:noFill/>
          </a:ln>
        </p:spPr>
      </p:pic>
      <p:pic>
        <p:nvPicPr>
          <p:cNvPr id="319" name="Shape 319"/>
          <p:cNvPicPr preferRelativeResize="0"/>
          <p:nvPr/>
        </p:nvPicPr>
        <p:blipFill>
          <a:blip r:embed="rId8">
            <a:alphaModFix/>
          </a:blip>
          <a:stretch>
            <a:fillRect/>
          </a:stretch>
        </p:blipFill>
        <p:spPr>
          <a:xfrm>
            <a:off x="5213236" y="2023698"/>
            <a:ext cx="2850250" cy="29395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3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Wednesday 13th December 2017</a:t>
            </a:r>
            <a:endParaRPr/>
          </a:p>
        </p:txBody>
      </p:sp>
      <p:pic>
        <p:nvPicPr>
          <p:cNvPr id="325" name="Shape 325"/>
          <p:cNvPicPr preferRelativeResize="0"/>
          <p:nvPr/>
        </p:nvPicPr>
        <p:blipFill>
          <a:blip r:embed="rId3">
            <a:alphaModFix/>
          </a:blip>
          <a:stretch>
            <a:fillRect/>
          </a:stretch>
        </p:blipFill>
        <p:spPr>
          <a:xfrm>
            <a:off x="4123775" y="1274475"/>
            <a:ext cx="4715425" cy="3647402"/>
          </a:xfrm>
          <a:prstGeom prst="rect">
            <a:avLst/>
          </a:prstGeom>
          <a:noFill/>
          <a:ln>
            <a:noFill/>
          </a:ln>
        </p:spPr>
      </p:pic>
      <p:sp>
        <p:nvSpPr>
          <p:cNvPr id="326" name="Shape 326"/>
          <p:cNvSpPr txBox="1"/>
          <p:nvPr>
            <p:ph idx="1" type="body"/>
          </p:nvPr>
        </p:nvSpPr>
        <p:spPr>
          <a:xfrm>
            <a:off x="311700" y="1152475"/>
            <a:ext cx="8520600" cy="43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Heart rate spikes just before midnight. Why?</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grpSp>
        <p:nvGrpSpPr>
          <p:cNvPr id="327" name="Shape 327"/>
          <p:cNvGrpSpPr/>
          <p:nvPr/>
        </p:nvGrpSpPr>
        <p:grpSpPr>
          <a:xfrm>
            <a:off x="1046414" y="3358924"/>
            <a:ext cx="8097014" cy="1483032"/>
            <a:chOff x="0" y="2040840"/>
            <a:chExt cx="9144002" cy="1674796"/>
          </a:xfrm>
        </p:grpSpPr>
        <p:pic>
          <p:nvPicPr>
            <p:cNvPr id="328" name="Shape 328"/>
            <p:cNvPicPr preferRelativeResize="0"/>
            <p:nvPr/>
          </p:nvPicPr>
          <p:blipFill>
            <a:blip r:embed="rId4">
              <a:alphaModFix/>
            </a:blip>
            <a:stretch>
              <a:fillRect/>
            </a:stretch>
          </p:blipFill>
          <p:spPr>
            <a:xfrm>
              <a:off x="0" y="2040840"/>
              <a:ext cx="9144002" cy="1674796"/>
            </a:xfrm>
            <a:prstGeom prst="rect">
              <a:avLst/>
            </a:prstGeom>
            <a:noFill/>
            <a:ln>
              <a:noFill/>
            </a:ln>
          </p:spPr>
        </p:pic>
        <p:pic>
          <p:nvPicPr>
            <p:cNvPr id="329" name="Shape 329"/>
            <p:cNvPicPr preferRelativeResize="0"/>
            <p:nvPr/>
          </p:nvPicPr>
          <p:blipFill>
            <a:blip r:embed="rId5">
              <a:alphaModFix/>
            </a:blip>
            <a:stretch>
              <a:fillRect/>
            </a:stretch>
          </p:blipFill>
          <p:spPr>
            <a:xfrm>
              <a:off x="8306925" y="2040850"/>
              <a:ext cx="755575" cy="755575"/>
            </a:xfrm>
            <a:prstGeom prst="rect">
              <a:avLst/>
            </a:prstGeom>
            <a:noFill/>
            <a:ln>
              <a:noFill/>
            </a:ln>
          </p:spPr>
        </p:pic>
      </p:grpSp>
      <p:pic>
        <p:nvPicPr>
          <p:cNvPr id="330" name="Shape 330"/>
          <p:cNvPicPr preferRelativeResize="0"/>
          <p:nvPr/>
        </p:nvPicPr>
        <p:blipFill>
          <a:blip r:embed="rId6">
            <a:alphaModFix/>
          </a:blip>
          <a:stretch>
            <a:fillRect/>
          </a:stretch>
        </p:blipFill>
        <p:spPr>
          <a:xfrm>
            <a:off x="399850" y="1724925"/>
            <a:ext cx="2464854" cy="3117025"/>
          </a:xfrm>
          <a:prstGeom prst="rect">
            <a:avLst/>
          </a:prstGeom>
          <a:noFill/>
          <a:ln>
            <a:noFill/>
          </a:ln>
        </p:spPr>
      </p:pic>
      <p:pic>
        <p:nvPicPr>
          <p:cNvPr id="331" name="Shape 331"/>
          <p:cNvPicPr preferRelativeResize="0"/>
          <p:nvPr/>
        </p:nvPicPr>
        <p:blipFill rotWithShape="1">
          <a:blip r:embed="rId7">
            <a:alphaModFix/>
          </a:blip>
          <a:srcRect b="-4657" l="0" r="0" t="0"/>
          <a:stretch/>
        </p:blipFill>
        <p:spPr>
          <a:xfrm>
            <a:off x="-72725" y="1348700"/>
            <a:ext cx="9273376" cy="3865876"/>
          </a:xfrm>
          <a:prstGeom prst="rect">
            <a:avLst/>
          </a:prstGeom>
          <a:noFill/>
          <a:ln cap="flat" cmpd="sng" w="9525">
            <a:solidFill>
              <a:schemeClr val="dk2"/>
            </a:solidFill>
            <a:prstDash val="solid"/>
            <a:round/>
            <a:headEnd len="sm" w="sm" type="none"/>
            <a:tailEnd len="sm" w="sm" type="none"/>
          </a:ln>
        </p:spPr>
      </p:pic>
      <p:pic>
        <p:nvPicPr>
          <p:cNvPr id="332" name="Shape 332"/>
          <p:cNvPicPr preferRelativeResize="0"/>
          <p:nvPr/>
        </p:nvPicPr>
        <p:blipFill>
          <a:blip r:embed="rId8">
            <a:alphaModFix/>
          </a:blip>
          <a:stretch>
            <a:fillRect/>
          </a:stretch>
        </p:blipFill>
        <p:spPr>
          <a:xfrm>
            <a:off x="1756575" y="1348700"/>
            <a:ext cx="645600" cy="645600"/>
          </a:xfrm>
          <a:prstGeom prst="rect">
            <a:avLst/>
          </a:prstGeom>
          <a:noFill/>
          <a:ln>
            <a:noFill/>
          </a:ln>
        </p:spPr>
      </p:pic>
      <p:sp>
        <p:nvSpPr>
          <p:cNvPr id="333" name="Shape 333"/>
          <p:cNvSpPr txBox="1"/>
          <p:nvPr/>
        </p:nvSpPr>
        <p:spPr>
          <a:xfrm>
            <a:off x="2344650" y="1369700"/>
            <a:ext cx="5369100" cy="572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sz="2400"/>
              <a:t>Opportunity for new data source?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300"/>
                                        <p:tgtEl>
                                          <p:spTgt spid="327"/>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400"/>
                                        <p:tgtEl>
                                          <p:spTgt spid="3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300"/>
                                        <p:tgtEl>
                                          <p:spTgt spid="3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300"/>
                                        <p:tgtEl>
                                          <p:spTgt spid="3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300"/>
                                        <p:tgtEl>
                                          <p:spTgt spid="3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Pulling out Trends</a:t>
            </a:r>
            <a:endParaRPr/>
          </a:p>
        </p:txBody>
      </p:sp>
      <p:sp>
        <p:nvSpPr>
          <p:cNvPr id="339" name="Shape 339"/>
          <p:cNvSpPr txBox="1"/>
          <p:nvPr>
            <p:ph idx="1" type="body"/>
          </p:nvPr>
        </p:nvSpPr>
        <p:spPr>
          <a:xfrm>
            <a:off x="311700" y="1152475"/>
            <a:ext cx="8520600" cy="71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How long did it take me to watch </a:t>
            </a:r>
            <a:r>
              <a:rPr lang="en-GB"/>
              <a:t>a series</a:t>
            </a:r>
            <a:r>
              <a:rPr lang="en-GB"/>
              <a:t> on Netflix?</a:t>
            </a:r>
            <a:br>
              <a:rPr lang="en-GB"/>
            </a:br>
            <a:r>
              <a:rPr lang="en-GB"/>
              <a:t>When did I generally watch it?</a:t>
            </a:r>
            <a:endParaRPr/>
          </a:p>
          <a:p>
            <a:pPr indent="0" lvl="0" marL="0">
              <a:spcBef>
                <a:spcPts val="1600"/>
              </a:spcBef>
              <a:spcAft>
                <a:spcPts val="1600"/>
              </a:spcAft>
              <a:buNone/>
            </a:pPr>
            <a:r>
              <a:t/>
            </a:r>
            <a:endParaRPr/>
          </a:p>
        </p:txBody>
      </p:sp>
      <p:pic>
        <p:nvPicPr>
          <p:cNvPr id="340" name="Shape 340"/>
          <p:cNvPicPr preferRelativeResize="0"/>
          <p:nvPr/>
        </p:nvPicPr>
        <p:blipFill>
          <a:blip r:embed="rId3">
            <a:alphaModFix/>
          </a:blip>
          <a:stretch>
            <a:fillRect/>
          </a:stretch>
        </p:blipFill>
        <p:spPr>
          <a:xfrm>
            <a:off x="5987425" y="0"/>
            <a:ext cx="3156576" cy="1775574"/>
          </a:xfrm>
          <a:prstGeom prst="rect">
            <a:avLst/>
          </a:prstGeom>
          <a:noFill/>
          <a:ln>
            <a:noFill/>
          </a:ln>
        </p:spPr>
      </p:pic>
      <p:pic>
        <p:nvPicPr>
          <p:cNvPr id="341" name="Shape 341"/>
          <p:cNvPicPr preferRelativeResize="0"/>
          <p:nvPr/>
        </p:nvPicPr>
        <p:blipFill>
          <a:blip r:embed="rId4">
            <a:alphaModFix/>
          </a:blip>
          <a:stretch>
            <a:fillRect/>
          </a:stretch>
        </p:blipFill>
        <p:spPr>
          <a:xfrm>
            <a:off x="202325" y="76200"/>
            <a:ext cx="8739345" cy="4991101"/>
          </a:xfrm>
          <a:prstGeom prst="rect">
            <a:avLst/>
          </a:prstGeom>
          <a:noFill/>
          <a:ln>
            <a:noFill/>
          </a:ln>
        </p:spPr>
      </p:pic>
      <p:pic>
        <p:nvPicPr>
          <p:cNvPr id="342" name="Shape 342"/>
          <p:cNvPicPr preferRelativeResize="0"/>
          <p:nvPr/>
        </p:nvPicPr>
        <p:blipFill>
          <a:blip r:embed="rId5">
            <a:alphaModFix/>
          </a:blip>
          <a:stretch>
            <a:fillRect/>
          </a:stretch>
        </p:blipFill>
        <p:spPr>
          <a:xfrm>
            <a:off x="0" y="230420"/>
            <a:ext cx="9144002" cy="4682661"/>
          </a:xfrm>
          <a:prstGeom prst="rect">
            <a:avLst/>
          </a:prstGeom>
          <a:noFill/>
          <a:ln>
            <a:noFill/>
          </a:ln>
        </p:spPr>
      </p:pic>
      <p:pic>
        <p:nvPicPr>
          <p:cNvPr id="343" name="Shape 343"/>
          <p:cNvPicPr preferRelativeResize="0"/>
          <p:nvPr/>
        </p:nvPicPr>
        <p:blipFill>
          <a:blip r:embed="rId6">
            <a:alphaModFix/>
          </a:blip>
          <a:stretch>
            <a:fillRect/>
          </a:stretch>
        </p:blipFill>
        <p:spPr>
          <a:xfrm>
            <a:off x="0" y="230423"/>
            <a:ext cx="9144002" cy="47814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3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3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3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Mood over the last few months?</a:t>
            </a:r>
            <a:endParaRPr/>
          </a:p>
        </p:txBody>
      </p:sp>
      <p:pic>
        <p:nvPicPr>
          <p:cNvPr id="349" name="Shape 349"/>
          <p:cNvPicPr preferRelativeResize="0"/>
          <p:nvPr/>
        </p:nvPicPr>
        <p:blipFill>
          <a:blip r:embed="rId3">
            <a:alphaModFix/>
          </a:blip>
          <a:stretch>
            <a:fillRect/>
          </a:stretch>
        </p:blipFill>
        <p:spPr>
          <a:xfrm>
            <a:off x="533000" y="1129100"/>
            <a:ext cx="8078000" cy="3848150"/>
          </a:xfrm>
          <a:prstGeom prst="rect">
            <a:avLst/>
          </a:prstGeom>
          <a:noFill/>
          <a:ln>
            <a:noFill/>
          </a:ln>
        </p:spPr>
      </p:pic>
      <p:sp>
        <p:nvSpPr>
          <p:cNvPr id="350" name="Shape 350"/>
          <p:cNvSpPr/>
          <p:nvPr/>
        </p:nvSpPr>
        <p:spPr>
          <a:xfrm>
            <a:off x="2415575" y="2699200"/>
            <a:ext cx="1183500" cy="4791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1" name="Shape 351"/>
          <p:cNvPicPr preferRelativeResize="0"/>
          <p:nvPr/>
        </p:nvPicPr>
        <p:blipFill>
          <a:blip r:embed="rId4">
            <a:alphaModFix/>
          </a:blip>
          <a:stretch>
            <a:fillRect/>
          </a:stretch>
        </p:blipFill>
        <p:spPr>
          <a:xfrm>
            <a:off x="8172150" y="53475"/>
            <a:ext cx="893625" cy="893625"/>
          </a:xfrm>
          <a:prstGeom prst="rect">
            <a:avLst/>
          </a:prstGeom>
          <a:noFill/>
          <a:ln>
            <a:noFill/>
          </a:ln>
        </p:spPr>
      </p:pic>
      <p:cxnSp>
        <p:nvCxnSpPr>
          <p:cNvPr id="352" name="Shape 352"/>
          <p:cNvCxnSpPr/>
          <p:nvPr/>
        </p:nvCxnSpPr>
        <p:spPr>
          <a:xfrm rot="10800000">
            <a:off x="2894806" y="2219900"/>
            <a:ext cx="0" cy="244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How often do I not leave the house?</a:t>
            </a:r>
            <a:endParaRPr/>
          </a:p>
        </p:txBody>
      </p:sp>
      <p:pic>
        <p:nvPicPr>
          <p:cNvPr id="358" name="Shape 358"/>
          <p:cNvPicPr preferRelativeResize="0"/>
          <p:nvPr/>
        </p:nvPicPr>
        <p:blipFill>
          <a:blip r:embed="rId3">
            <a:alphaModFix/>
          </a:blip>
          <a:stretch>
            <a:fillRect/>
          </a:stretch>
        </p:blipFill>
        <p:spPr>
          <a:xfrm>
            <a:off x="0" y="147827"/>
            <a:ext cx="9143999" cy="4847846"/>
          </a:xfrm>
          <a:prstGeom prst="rect">
            <a:avLst/>
          </a:prstGeom>
          <a:noFill/>
          <a:ln>
            <a:noFill/>
          </a:ln>
        </p:spPr>
      </p:pic>
      <p:pic>
        <p:nvPicPr>
          <p:cNvPr id="359" name="Shape 359"/>
          <p:cNvPicPr preferRelativeResize="0"/>
          <p:nvPr/>
        </p:nvPicPr>
        <p:blipFill>
          <a:blip r:embed="rId4">
            <a:alphaModFix/>
          </a:blip>
          <a:stretch>
            <a:fillRect/>
          </a:stretch>
        </p:blipFill>
        <p:spPr>
          <a:xfrm>
            <a:off x="152400" y="309075"/>
            <a:ext cx="8839201" cy="3464149"/>
          </a:xfrm>
          <a:prstGeom prst="rect">
            <a:avLst/>
          </a:prstGeom>
          <a:noFill/>
          <a:ln>
            <a:noFill/>
          </a:ln>
        </p:spPr>
      </p:pic>
      <p:pic>
        <p:nvPicPr>
          <p:cNvPr id="360" name="Shape 360"/>
          <p:cNvPicPr preferRelativeResize="0"/>
          <p:nvPr/>
        </p:nvPicPr>
        <p:blipFill>
          <a:blip r:embed="rId5">
            <a:alphaModFix/>
          </a:blip>
          <a:stretch>
            <a:fillRect/>
          </a:stretch>
        </p:blipFill>
        <p:spPr>
          <a:xfrm>
            <a:off x="3009900" y="152400"/>
            <a:ext cx="3124200" cy="4838700"/>
          </a:xfrm>
          <a:prstGeom prst="rect">
            <a:avLst/>
          </a:prstGeom>
          <a:noFill/>
          <a:ln cap="flat" cmpd="sng" w="76200">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3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3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200"/>
                                        <p:tgtEl>
                                          <p:spTgt spid="3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How often do I buy coffee</a:t>
            </a:r>
            <a:r>
              <a:rPr lang="en-GB"/>
              <a:t>?</a:t>
            </a:r>
            <a:endParaRPr/>
          </a:p>
        </p:txBody>
      </p:sp>
      <p:pic>
        <p:nvPicPr>
          <p:cNvPr id="366" name="Shape 366"/>
          <p:cNvPicPr preferRelativeResize="0"/>
          <p:nvPr/>
        </p:nvPicPr>
        <p:blipFill>
          <a:blip r:embed="rId3">
            <a:alphaModFix/>
          </a:blip>
          <a:stretch>
            <a:fillRect/>
          </a:stretch>
        </p:blipFill>
        <p:spPr>
          <a:xfrm>
            <a:off x="1033363" y="1121225"/>
            <a:ext cx="7077275" cy="3820976"/>
          </a:xfrm>
          <a:prstGeom prst="rect">
            <a:avLst/>
          </a:prstGeom>
          <a:noFill/>
          <a:ln>
            <a:noFill/>
          </a:ln>
        </p:spPr>
      </p:pic>
      <p:pic>
        <p:nvPicPr>
          <p:cNvPr id="367" name="Shape 367"/>
          <p:cNvPicPr preferRelativeResize="0"/>
          <p:nvPr/>
        </p:nvPicPr>
        <p:blipFill>
          <a:blip r:embed="rId4">
            <a:alphaModFix/>
          </a:blip>
          <a:stretch>
            <a:fillRect/>
          </a:stretch>
        </p:blipFill>
        <p:spPr>
          <a:xfrm>
            <a:off x="8168075" y="78750"/>
            <a:ext cx="893625" cy="893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do </a:t>
            </a:r>
            <a:r>
              <a:rPr b="1" lang="en-GB"/>
              <a:t>you</a:t>
            </a:r>
            <a:r>
              <a:rPr lang="en-GB"/>
              <a:t> want to know?</a:t>
            </a:r>
            <a:endParaRPr/>
          </a:p>
        </p:txBody>
      </p:sp>
      <p:pic>
        <p:nvPicPr>
          <p:cNvPr id="373" name="Shape 373"/>
          <p:cNvPicPr preferRelativeResize="0"/>
          <p:nvPr/>
        </p:nvPicPr>
        <p:blipFill rotWithShape="1">
          <a:blip r:embed="rId3">
            <a:alphaModFix/>
          </a:blip>
          <a:srcRect b="27001" l="16922" r="16003" t="4345"/>
          <a:stretch/>
        </p:blipFill>
        <p:spPr>
          <a:xfrm>
            <a:off x="4575554" y="1889220"/>
            <a:ext cx="655085" cy="670525"/>
          </a:xfrm>
          <a:prstGeom prst="rect">
            <a:avLst/>
          </a:prstGeom>
          <a:noFill/>
          <a:ln>
            <a:noFill/>
          </a:ln>
        </p:spPr>
      </p:pic>
      <p:pic>
        <p:nvPicPr>
          <p:cNvPr id="374" name="Shape 374"/>
          <p:cNvPicPr preferRelativeResize="0"/>
          <p:nvPr/>
        </p:nvPicPr>
        <p:blipFill rotWithShape="1">
          <a:blip r:embed="rId4">
            <a:alphaModFix/>
          </a:blip>
          <a:srcRect b="24618" l="8045" r="7623" t="29731"/>
          <a:stretch/>
        </p:blipFill>
        <p:spPr>
          <a:xfrm>
            <a:off x="6747650" y="1971313"/>
            <a:ext cx="1662950" cy="506351"/>
          </a:xfrm>
          <a:prstGeom prst="rect">
            <a:avLst/>
          </a:prstGeom>
          <a:noFill/>
          <a:ln>
            <a:noFill/>
          </a:ln>
        </p:spPr>
      </p:pic>
      <p:pic>
        <p:nvPicPr>
          <p:cNvPr id="375" name="Shape 375"/>
          <p:cNvPicPr preferRelativeResize="0"/>
          <p:nvPr/>
        </p:nvPicPr>
        <p:blipFill rotWithShape="1">
          <a:blip r:embed="rId5">
            <a:alphaModFix/>
          </a:blip>
          <a:srcRect b="25198" l="14761" r="14507" t="25815"/>
          <a:stretch/>
        </p:blipFill>
        <p:spPr>
          <a:xfrm>
            <a:off x="1041025" y="1889225"/>
            <a:ext cx="1290924" cy="670527"/>
          </a:xfrm>
          <a:prstGeom prst="rect">
            <a:avLst/>
          </a:prstGeom>
          <a:noFill/>
          <a:ln>
            <a:noFill/>
          </a:ln>
        </p:spPr>
      </p:pic>
      <p:grpSp>
        <p:nvGrpSpPr>
          <p:cNvPr id="376" name="Shape 376"/>
          <p:cNvGrpSpPr/>
          <p:nvPr/>
        </p:nvGrpSpPr>
        <p:grpSpPr>
          <a:xfrm>
            <a:off x="359494" y="1426625"/>
            <a:ext cx="3080386" cy="462600"/>
            <a:chOff x="5531457" y="816675"/>
            <a:chExt cx="3080386" cy="462600"/>
          </a:xfrm>
        </p:grpSpPr>
        <p:pic>
          <p:nvPicPr>
            <p:cNvPr id="377" name="Shape 377"/>
            <p:cNvPicPr preferRelativeResize="0"/>
            <p:nvPr/>
          </p:nvPicPr>
          <p:blipFill>
            <a:blip r:embed="rId6">
              <a:alphaModFix/>
            </a:blip>
            <a:stretch>
              <a:fillRect/>
            </a:stretch>
          </p:blipFill>
          <p:spPr>
            <a:xfrm>
              <a:off x="5531457" y="816675"/>
              <a:ext cx="462600" cy="462600"/>
            </a:xfrm>
            <a:prstGeom prst="rect">
              <a:avLst/>
            </a:prstGeom>
            <a:noFill/>
            <a:ln>
              <a:noFill/>
            </a:ln>
          </p:spPr>
        </p:pic>
        <p:sp>
          <p:nvSpPr>
            <p:cNvPr id="378" name="Shape 378"/>
            <p:cNvSpPr txBox="1"/>
            <p:nvPr/>
          </p:nvSpPr>
          <p:spPr>
            <a:xfrm>
              <a:off x="5994043" y="816675"/>
              <a:ext cx="2617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Where have I been?</a:t>
              </a:r>
              <a:endParaRPr sz="1800"/>
            </a:p>
          </p:txBody>
        </p:sp>
      </p:grpSp>
      <p:grpSp>
        <p:nvGrpSpPr>
          <p:cNvPr id="379" name="Shape 379"/>
          <p:cNvGrpSpPr/>
          <p:nvPr/>
        </p:nvGrpSpPr>
        <p:grpSpPr>
          <a:xfrm>
            <a:off x="3287475" y="1399563"/>
            <a:ext cx="3231250" cy="572713"/>
            <a:chOff x="5476400" y="1480363"/>
            <a:chExt cx="3231250" cy="572713"/>
          </a:xfrm>
        </p:grpSpPr>
        <p:pic>
          <p:nvPicPr>
            <p:cNvPr id="380" name="Shape 380"/>
            <p:cNvPicPr preferRelativeResize="0"/>
            <p:nvPr/>
          </p:nvPicPr>
          <p:blipFill>
            <a:blip r:embed="rId7">
              <a:alphaModFix/>
            </a:blip>
            <a:stretch>
              <a:fillRect/>
            </a:stretch>
          </p:blipFill>
          <p:spPr>
            <a:xfrm>
              <a:off x="5476400" y="1480375"/>
              <a:ext cx="572700" cy="572700"/>
            </a:xfrm>
            <a:prstGeom prst="rect">
              <a:avLst/>
            </a:prstGeom>
            <a:noFill/>
            <a:ln>
              <a:noFill/>
            </a:ln>
          </p:spPr>
        </p:pic>
        <p:sp>
          <p:nvSpPr>
            <p:cNvPr id="381" name="Shape 381"/>
            <p:cNvSpPr txBox="1"/>
            <p:nvPr/>
          </p:nvSpPr>
          <p:spPr>
            <a:xfrm>
              <a:off x="6089850" y="1480363"/>
              <a:ext cx="2617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grpSp>
        <p:nvGrpSpPr>
          <p:cNvPr id="382" name="Shape 382"/>
          <p:cNvGrpSpPr/>
          <p:nvPr/>
        </p:nvGrpSpPr>
        <p:grpSpPr>
          <a:xfrm>
            <a:off x="6000000" y="1345175"/>
            <a:ext cx="3362818" cy="520775"/>
            <a:chOff x="5503925" y="2201725"/>
            <a:chExt cx="3362818" cy="520775"/>
          </a:xfrm>
        </p:grpSpPr>
        <p:sp>
          <p:nvSpPr>
            <p:cNvPr id="383" name="Shape 383"/>
            <p:cNvSpPr txBox="1"/>
            <p:nvPr/>
          </p:nvSpPr>
          <p:spPr>
            <a:xfrm>
              <a:off x="6024543" y="225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watched?</a:t>
              </a:r>
              <a:endParaRPr sz="1800"/>
            </a:p>
          </p:txBody>
        </p:sp>
        <p:pic>
          <p:nvPicPr>
            <p:cNvPr id="384" name="Shape 384"/>
            <p:cNvPicPr preferRelativeResize="0"/>
            <p:nvPr/>
          </p:nvPicPr>
          <p:blipFill>
            <a:blip r:embed="rId8">
              <a:alphaModFix/>
            </a:blip>
            <a:stretch>
              <a:fillRect/>
            </a:stretch>
          </p:blipFill>
          <p:spPr>
            <a:xfrm>
              <a:off x="5503925" y="2201725"/>
              <a:ext cx="517650" cy="517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do </a:t>
            </a:r>
            <a:r>
              <a:rPr b="1" lang="en-GB"/>
              <a:t>you</a:t>
            </a:r>
            <a:r>
              <a:rPr lang="en-GB"/>
              <a:t> want to know?</a:t>
            </a:r>
            <a:endParaRPr/>
          </a:p>
        </p:txBody>
      </p:sp>
      <p:pic>
        <p:nvPicPr>
          <p:cNvPr id="390" name="Shape 390"/>
          <p:cNvPicPr preferRelativeResize="0"/>
          <p:nvPr/>
        </p:nvPicPr>
        <p:blipFill>
          <a:blip r:embed="rId3">
            <a:alphaModFix/>
          </a:blip>
          <a:stretch>
            <a:fillRect/>
          </a:stretch>
        </p:blipFill>
        <p:spPr>
          <a:xfrm>
            <a:off x="470250" y="3079243"/>
            <a:ext cx="3638075" cy="918608"/>
          </a:xfrm>
          <a:prstGeom prst="rect">
            <a:avLst/>
          </a:prstGeom>
          <a:noFill/>
          <a:ln>
            <a:noFill/>
          </a:ln>
        </p:spPr>
      </p:pic>
      <p:pic>
        <p:nvPicPr>
          <p:cNvPr id="391" name="Shape 391"/>
          <p:cNvPicPr preferRelativeResize="0"/>
          <p:nvPr/>
        </p:nvPicPr>
        <p:blipFill>
          <a:blip r:embed="rId4">
            <a:alphaModFix/>
          </a:blip>
          <a:stretch>
            <a:fillRect/>
          </a:stretch>
        </p:blipFill>
        <p:spPr>
          <a:xfrm>
            <a:off x="4724849" y="2824100"/>
            <a:ext cx="4213776" cy="1428900"/>
          </a:xfrm>
          <a:prstGeom prst="rect">
            <a:avLst/>
          </a:prstGeom>
          <a:noFill/>
          <a:ln>
            <a:noFill/>
          </a:ln>
        </p:spPr>
      </p:pic>
      <p:pic>
        <p:nvPicPr>
          <p:cNvPr id="392" name="Shape 392"/>
          <p:cNvPicPr preferRelativeResize="0"/>
          <p:nvPr/>
        </p:nvPicPr>
        <p:blipFill rotWithShape="1">
          <a:blip r:embed="rId5">
            <a:alphaModFix/>
          </a:blip>
          <a:srcRect b="27001" l="16922" r="16003" t="4345"/>
          <a:stretch/>
        </p:blipFill>
        <p:spPr>
          <a:xfrm>
            <a:off x="4575554" y="1889220"/>
            <a:ext cx="655085" cy="670525"/>
          </a:xfrm>
          <a:prstGeom prst="rect">
            <a:avLst/>
          </a:prstGeom>
          <a:noFill/>
          <a:ln>
            <a:noFill/>
          </a:ln>
        </p:spPr>
      </p:pic>
      <p:pic>
        <p:nvPicPr>
          <p:cNvPr id="393" name="Shape 393"/>
          <p:cNvPicPr preferRelativeResize="0"/>
          <p:nvPr/>
        </p:nvPicPr>
        <p:blipFill rotWithShape="1">
          <a:blip r:embed="rId6">
            <a:alphaModFix/>
          </a:blip>
          <a:srcRect b="24618" l="8045" r="7623" t="29731"/>
          <a:stretch/>
        </p:blipFill>
        <p:spPr>
          <a:xfrm>
            <a:off x="6747650" y="1971313"/>
            <a:ext cx="1662950" cy="506351"/>
          </a:xfrm>
          <a:prstGeom prst="rect">
            <a:avLst/>
          </a:prstGeom>
          <a:noFill/>
          <a:ln>
            <a:noFill/>
          </a:ln>
        </p:spPr>
      </p:pic>
      <p:pic>
        <p:nvPicPr>
          <p:cNvPr id="394" name="Shape 394"/>
          <p:cNvPicPr preferRelativeResize="0"/>
          <p:nvPr/>
        </p:nvPicPr>
        <p:blipFill rotWithShape="1">
          <a:blip r:embed="rId7">
            <a:alphaModFix/>
          </a:blip>
          <a:srcRect b="25198" l="14761" r="14507" t="25815"/>
          <a:stretch/>
        </p:blipFill>
        <p:spPr>
          <a:xfrm>
            <a:off x="1041025" y="1889225"/>
            <a:ext cx="1290924" cy="670527"/>
          </a:xfrm>
          <a:prstGeom prst="rect">
            <a:avLst/>
          </a:prstGeom>
          <a:noFill/>
          <a:ln>
            <a:noFill/>
          </a:ln>
        </p:spPr>
      </p:pic>
      <p:grpSp>
        <p:nvGrpSpPr>
          <p:cNvPr id="395" name="Shape 395"/>
          <p:cNvGrpSpPr/>
          <p:nvPr/>
        </p:nvGrpSpPr>
        <p:grpSpPr>
          <a:xfrm>
            <a:off x="359494" y="1426625"/>
            <a:ext cx="3080386" cy="462600"/>
            <a:chOff x="5531457" y="816675"/>
            <a:chExt cx="3080386" cy="462600"/>
          </a:xfrm>
        </p:grpSpPr>
        <p:pic>
          <p:nvPicPr>
            <p:cNvPr id="396" name="Shape 396"/>
            <p:cNvPicPr preferRelativeResize="0"/>
            <p:nvPr/>
          </p:nvPicPr>
          <p:blipFill>
            <a:blip r:embed="rId8">
              <a:alphaModFix/>
            </a:blip>
            <a:stretch>
              <a:fillRect/>
            </a:stretch>
          </p:blipFill>
          <p:spPr>
            <a:xfrm>
              <a:off x="5531457" y="816675"/>
              <a:ext cx="462600" cy="462600"/>
            </a:xfrm>
            <a:prstGeom prst="rect">
              <a:avLst/>
            </a:prstGeom>
            <a:noFill/>
            <a:ln>
              <a:noFill/>
            </a:ln>
          </p:spPr>
        </p:pic>
        <p:sp>
          <p:nvSpPr>
            <p:cNvPr id="397" name="Shape 397"/>
            <p:cNvSpPr txBox="1"/>
            <p:nvPr/>
          </p:nvSpPr>
          <p:spPr>
            <a:xfrm>
              <a:off x="5994043" y="816675"/>
              <a:ext cx="2617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Where have I been?</a:t>
              </a:r>
              <a:endParaRPr sz="1800"/>
            </a:p>
          </p:txBody>
        </p:sp>
      </p:grpSp>
      <p:grpSp>
        <p:nvGrpSpPr>
          <p:cNvPr id="398" name="Shape 398"/>
          <p:cNvGrpSpPr/>
          <p:nvPr/>
        </p:nvGrpSpPr>
        <p:grpSpPr>
          <a:xfrm>
            <a:off x="3287475" y="1399563"/>
            <a:ext cx="3231250" cy="572713"/>
            <a:chOff x="5476400" y="1480363"/>
            <a:chExt cx="3231250" cy="572713"/>
          </a:xfrm>
        </p:grpSpPr>
        <p:pic>
          <p:nvPicPr>
            <p:cNvPr id="399" name="Shape 399"/>
            <p:cNvPicPr preferRelativeResize="0"/>
            <p:nvPr/>
          </p:nvPicPr>
          <p:blipFill>
            <a:blip r:embed="rId9">
              <a:alphaModFix/>
            </a:blip>
            <a:stretch>
              <a:fillRect/>
            </a:stretch>
          </p:blipFill>
          <p:spPr>
            <a:xfrm>
              <a:off x="5476400" y="1480375"/>
              <a:ext cx="572700" cy="572700"/>
            </a:xfrm>
            <a:prstGeom prst="rect">
              <a:avLst/>
            </a:prstGeom>
            <a:noFill/>
            <a:ln>
              <a:noFill/>
            </a:ln>
          </p:spPr>
        </p:pic>
        <p:sp>
          <p:nvSpPr>
            <p:cNvPr id="400" name="Shape 400"/>
            <p:cNvSpPr txBox="1"/>
            <p:nvPr/>
          </p:nvSpPr>
          <p:spPr>
            <a:xfrm>
              <a:off x="6089850" y="1480363"/>
              <a:ext cx="2617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grpSp>
        <p:nvGrpSpPr>
          <p:cNvPr id="401" name="Shape 401"/>
          <p:cNvGrpSpPr/>
          <p:nvPr/>
        </p:nvGrpSpPr>
        <p:grpSpPr>
          <a:xfrm>
            <a:off x="6000000" y="1345175"/>
            <a:ext cx="3362818" cy="520775"/>
            <a:chOff x="5503925" y="2201725"/>
            <a:chExt cx="3362818" cy="520775"/>
          </a:xfrm>
        </p:grpSpPr>
        <p:sp>
          <p:nvSpPr>
            <p:cNvPr id="402" name="Shape 402"/>
            <p:cNvSpPr txBox="1"/>
            <p:nvPr/>
          </p:nvSpPr>
          <p:spPr>
            <a:xfrm>
              <a:off x="6024543" y="225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watched?</a:t>
              </a:r>
              <a:endParaRPr sz="1800"/>
            </a:p>
          </p:txBody>
        </p:sp>
        <p:pic>
          <p:nvPicPr>
            <p:cNvPr id="403" name="Shape 403"/>
            <p:cNvPicPr preferRelativeResize="0"/>
            <p:nvPr/>
          </p:nvPicPr>
          <p:blipFill>
            <a:blip r:embed="rId10">
              <a:alphaModFix/>
            </a:blip>
            <a:stretch>
              <a:fillRect/>
            </a:stretch>
          </p:blipFill>
          <p:spPr>
            <a:xfrm>
              <a:off x="5503925" y="2201725"/>
              <a:ext cx="517650" cy="517650"/>
            </a:xfrm>
            <a:prstGeom prst="rect">
              <a:avLst/>
            </a:prstGeom>
            <a:noFill/>
            <a:ln>
              <a:noFill/>
            </a:ln>
          </p:spPr>
        </p:pic>
      </p:grpSp>
      <p:sp>
        <p:nvSpPr>
          <p:cNvPr id="404" name="Shape 404"/>
          <p:cNvSpPr txBox="1"/>
          <p:nvPr/>
        </p:nvSpPr>
        <p:spPr>
          <a:xfrm>
            <a:off x="206650" y="1188200"/>
            <a:ext cx="8854800" cy="1560300"/>
          </a:xfrm>
          <a:prstGeom prst="rect">
            <a:avLst/>
          </a:prstGeom>
          <a:solidFill>
            <a:srgbClr val="FFFFFF">
              <a:alpha val="59230"/>
            </a:srgbClr>
          </a:solid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pSp>
        <p:nvGrpSpPr>
          <p:cNvPr id="405" name="Shape 405"/>
          <p:cNvGrpSpPr/>
          <p:nvPr/>
        </p:nvGrpSpPr>
        <p:grpSpPr>
          <a:xfrm>
            <a:off x="5575800" y="4328600"/>
            <a:ext cx="3362818" cy="520775"/>
            <a:chOff x="5503925" y="2201725"/>
            <a:chExt cx="3362818" cy="520775"/>
          </a:xfrm>
        </p:grpSpPr>
        <p:sp>
          <p:nvSpPr>
            <p:cNvPr id="406" name="Shape 406"/>
            <p:cNvSpPr txBox="1"/>
            <p:nvPr/>
          </p:nvSpPr>
          <p:spPr>
            <a:xfrm>
              <a:off x="6024543" y="225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watched?</a:t>
              </a:r>
              <a:endParaRPr sz="1800"/>
            </a:p>
          </p:txBody>
        </p:sp>
        <p:pic>
          <p:nvPicPr>
            <p:cNvPr id="407" name="Shape 407"/>
            <p:cNvPicPr preferRelativeResize="0"/>
            <p:nvPr/>
          </p:nvPicPr>
          <p:blipFill>
            <a:blip r:embed="rId10">
              <a:alphaModFix/>
            </a:blip>
            <a:stretch>
              <a:fillRect/>
            </a:stretch>
          </p:blipFill>
          <p:spPr>
            <a:xfrm>
              <a:off x="5503925" y="2201725"/>
              <a:ext cx="517650" cy="517650"/>
            </a:xfrm>
            <a:prstGeom prst="rect">
              <a:avLst/>
            </a:prstGeom>
            <a:noFill/>
            <a:ln>
              <a:noFill/>
            </a:ln>
          </p:spPr>
        </p:pic>
      </p:grpSp>
      <p:grpSp>
        <p:nvGrpSpPr>
          <p:cNvPr id="408" name="Shape 408"/>
          <p:cNvGrpSpPr/>
          <p:nvPr/>
        </p:nvGrpSpPr>
        <p:grpSpPr>
          <a:xfrm>
            <a:off x="803525" y="4386775"/>
            <a:ext cx="3304793" cy="462600"/>
            <a:chOff x="803525" y="4386775"/>
            <a:chExt cx="3304793" cy="462600"/>
          </a:xfrm>
        </p:grpSpPr>
        <p:sp>
          <p:nvSpPr>
            <p:cNvPr id="409" name="Shape 409"/>
            <p:cNvSpPr txBox="1"/>
            <p:nvPr/>
          </p:nvSpPr>
          <p:spPr>
            <a:xfrm>
              <a:off x="1266118" y="4386775"/>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listened to?</a:t>
              </a:r>
              <a:endParaRPr sz="1800"/>
            </a:p>
          </p:txBody>
        </p:sp>
        <p:pic>
          <p:nvPicPr>
            <p:cNvPr id="410" name="Shape 410"/>
            <p:cNvPicPr preferRelativeResize="0"/>
            <p:nvPr/>
          </p:nvPicPr>
          <p:blipFill>
            <a:blip r:embed="rId11">
              <a:alphaModFix/>
            </a:blip>
            <a:stretch>
              <a:fillRect/>
            </a:stretch>
          </p:blipFill>
          <p:spPr>
            <a:xfrm>
              <a:off x="803525" y="4386775"/>
              <a:ext cx="462600" cy="4626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Who am I?</a:t>
            </a:r>
            <a:endParaRPr/>
          </a:p>
        </p:txBody>
      </p:sp>
      <p:sp>
        <p:nvSpPr>
          <p:cNvPr id="90" name="Shape 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GB">
                <a:solidFill>
                  <a:schemeClr val="dk1"/>
                </a:solidFill>
              </a:rPr>
              <a:t>Alistair Brown</a:t>
            </a:r>
            <a:br>
              <a:rPr lang="en-GB">
                <a:solidFill>
                  <a:schemeClr val="dk1"/>
                </a:solidFill>
              </a:rPr>
            </a:br>
            <a:r>
              <a:rPr lang="en-GB">
                <a:solidFill>
                  <a:schemeClr val="dk1"/>
                </a:solidFill>
              </a:rPr>
              <a:t>Lead Engineer @ ShopKeep</a:t>
            </a:r>
            <a:br>
              <a:rPr lang="en-GB">
                <a:solidFill>
                  <a:schemeClr val="dk1"/>
                </a:solidFill>
              </a:rPr>
            </a:br>
            <a:r>
              <a:rPr lang="en-GB">
                <a:solidFill>
                  <a:schemeClr val="dk1"/>
                </a:solidFill>
              </a:rPr>
              <a:t>Building things with JavaScript for the last 7 years</a:t>
            </a:r>
            <a:endParaRPr>
              <a:solidFill>
                <a:schemeClr val="dk1"/>
              </a:solidFill>
            </a:endParaRPr>
          </a:p>
          <a:p>
            <a:pPr indent="0" lvl="0" marL="0">
              <a:spcBef>
                <a:spcPts val="1600"/>
              </a:spcBef>
              <a:spcAft>
                <a:spcPts val="0"/>
              </a:spcAft>
              <a:buClr>
                <a:schemeClr val="dk1"/>
              </a:buClr>
              <a:buSzPts val="1100"/>
              <a:buFont typeface="Arial"/>
              <a:buNone/>
            </a:pPr>
            <a:r>
              <a:t/>
            </a:r>
            <a:endParaRPr>
              <a:solidFill>
                <a:schemeClr val="dk1"/>
              </a:solidFill>
            </a:endParaRPr>
          </a:p>
          <a:p>
            <a:pPr indent="0" lvl="0" marL="0">
              <a:spcBef>
                <a:spcPts val="1600"/>
              </a:spcBef>
              <a:spcAft>
                <a:spcPts val="0"/>
              </a:spcAft>
              <a:buClr>
                <a:schemeClr val="dk1"/>
              </a:buClr>
              <a:buSzPts val="1100"/>
              <a:buFont typeface="Arial"/>
              <a:buNone/>
            </a:pPr>
            <a:r>
              <a:rPr lang="en-GB" u="sng">
                <a:solidFill>
                  <a:schemeClr val="dk1"/>
                </a:solidFill>
                <a:hlinkClick r:id="rId3"/>
              </a:rPr>
              <a:t>twitter.com/</a:t>
            </a:r>
            <a:r>
              <a:rPr b="1" lang="en-GB" u="sng">
                <a:solidFill>
                  <a:schemeClr val="dk1"/>
                </a:solidFill>
                <a:hlinkClick r:id="rId4"/>
              </a:rPr>
              <a:t>alistairjcbrown</a:t>
            </a:r>
            <a:endParaRPr>
              <a:solidFill>
                <a:schemeClr val="dk1"/>
              </a:solidFill>
            </a:endParaRPr>
          </a:p>
          <a:p>
            <a:pPr indent="0" lvl="0" marL="0">
              <a:spcBef>
                <a:spcPts val="1600"/>
              </a:spcBef>
              <a:spcAft>
                <a:spcPts val="0"/>
              </a:spcAft>
              <a:buClr>
                <a:schemeClr val="dk1"/>
              </a:buClr>
              <a:buSzPts val="1100"/>
              <a:buFont typeface="Arial"/>
              <a:buNone/>
            </a:pPr>
            <a:r>
              <a:rPr lang="en-GB" u="sng">
                <a:solidFill>
                  <a:schemeClr val="dk1"/>
                </a:solidFill>
                <a:hlinkClick r:id="rId5"/>
              </a:rPr>
              <a:t>github.com/</a:t>
            </a:r>
            <a:r>
              <a:rPr b="1" lang="en-GB" u="sng">
                <a:solidFill>
                  <a:schemeClr val="dk1"/>
                </a:solidFill>
                <a:hlinkClick r:id="rId6"/>
              </a:rPr>
              <a:t>alistairjcbrown</a:t>
            </a:r>
            <a:endParaRPr>
              <a:solidFill>
                <a:schemeClr val="dk1"/>
              </a:solidFill>
            </a:endParaRPr>
          </a:p>
          <a:p>
            <a:pPr indent="0" lvl="0" marL="0">
              <a:spcBef>
                <a:spcPts val="1600"/>
              </a:spcBef>
              <a:spcAft>
                <a:spcPts val="1600"/>
              </a:spcAft>
              <a:buNone/>
            </a:pPr>
            <a:r>
              <a:rPr lang="en-GB" u="sng">
                <a:solidFill>
                  <a:schemeClr val="dk1"/>
                </a:solidFill>
                <a:hlinkClick r:id="rId7"/>
              </a:rPr>
              <a:t>keybase.io/</a:t>
            </a:r>
            <a:r>
              <a:rPr b="1" lang="en-GB" u="sng">
                <a:solidFill>
                  <a:schemeClr val="dk1"/>
                </a:solidFill>
                <a:hlinkClick r:id="rId8"/>
              </a:rPr>
              <a:t>alistairjcbrown</a:t>
            </a:r>
            <a:endParaRPr/>
          </a:p>
        </p:txBody>
      </p:sp>
      <p:pic>
        <p:nvPicPr>
          <p:cNvPr id="91" name="Shape 91"/>
          <p:cNvPicPr preferRelativeResize="0"/>
          <p:nvPr/>
        </p:nvPicPr>
        <p:blipFill>
          <a:blip r:embed="rId9">
            <a:alphaModFix/>
          </a:blip>
          <a:stretch>
            <a:fillRect/>
          </a:stretch>
        </p:blipFill>
        <p:spPr>
          <a:xfrm>
            <a:off x="6452825" y="151050"/>
            <a:ext cx="2475000" cy="2475000"/>
          </a:xfrm>
          <a:prstGeom prst="rect">
            <a:avLst/>
          </a:prstGeom>
          <a:noFill/>
          <a:ln>
            <a:noFill/>
          </a:ln>
        </p:spPr>
      </p:pic>
      <p:pic>
        <p:nvPicPr>
          <p:cNvPr id="92" name="Shape 92"/>
          <p:cNvPicPr preferRelativeResize="0"/>
          <p:nvPr/>
        </p:nvPicPr>
        <p:blipFill>
          <a:blip r:embed="rId10">
            <a:alphaModFix/>
          </a:blip>
          <a:stretch>
            <a:fillRect/>
          </a:stretch>
        </p:blipFill>
        <p:spPr>
          <a:xfrm>
            <a:off x="3429000" y="2768525"/>
            <a:ext cx="2286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Shape 415"/>
          <p:cNvPicPr preferRelativeResize="0"/>
          <p:nvPr/>
        </p:nvPicPr>
        <p:blipFill rotWithShape="1">
          <a:blip r:embed="rId3">
            <a:alphaModFix/>
          </a:blip>
          <a:srcRect b="18583" l="0" r="0" t="17685"/>
          <a:stretch/>
        </p:blipFill>
        <p:spPr>
          <a:xfrm>
            <a:off x="1507650" y="773689"/>
            <a:ext cx="6128724" cy="2043975"/>
          </a:xfrm>
          <a:prstGeom prst="rect">
            <a:avLst/>
          </a:prstGeom>
          <a:noFill/>
          <a:ln>
            <a:noFill/>
          </a:ln>
        </p:spPr>
      </p:pic>
      <p:pic>
        <p:nvPicPr>
          <p:cNvPr id="416" name="Shape 416"/>
          <p:cNvPicPr preferRelativeResize="0"/>
          <p:nvPr/>
        </p:nvPicPr>
        <p:blipFill>
          <a:blip r:embed="rId4">
            <a:alphaModFix/>
          </a:blip>
          <a:stretch>
            <a:fillRect/>
          </a:stretch>
        </p:blipFill>
        <p:spPr>
          <a:xfrm>
            <a:off x="1507650" y="2807232"/>
            <a:ext cx="6128723" cy="2336268"/>
          </a:xfrm>
          <a:prstGeom prst="rect">
            <a:avLst/>
          </a:prstGeom>
          <a:noFill/>
          <a:ln>
            <a:noFill/>
          </a:ln>
        </p:spPr>
      </p:pic>
      <p:sp>
        <p:nvSpPr>
          <p:cNvPr id="417" name="Shape 417"/>
          <p:cNvSpPr txBox="1"/>
          <p:nvPr/>
        </p:nvSpPr>
        <p:spPr>
          <a:xfrm>
            <a:off x="1085550" y="4576900"/>
            <a:ext cx="6953400" cy="4989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u="sng">
                <a:solidFill>
                  <a:schemeClr val="hlink"/>
                </a:solidFill>
                <a:hlinkClick r:id="rId5"/>
              </a:rPr>
              <a:t>https://monzo.com/blog/2018/06/07/monzo-on-ifttt/</a:t>
            </a:r>
            <a:r>
              <a:rPr lang="en-GB"/>
              <a:t> </a:t>
            </a:r>
            <a:endParaRPr/>
          </a:p>
        </p:txBody>
      </p:sp>
      <p:sp>
        <p:nvSpPr>
          <p:cNvPr id="418" name="Shape 418"/>
          <p:cNvSpPr txBox="1"/>
          <p:nvPr/>
        </p:nvSpPr>
        <p:spPr>
          <a:xfrm>
            <a:off x="3524843" y="12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bought?</a:t>
            </a:r>
            <a:endParaRPr sz="1800"/>
          </a:p>
        </p:txBody>
      </p:sp>
      <p:pic>
        <p:nvPicPr>
          <p:cNvPr id="419" name="Shape 419"/>
          <p:cNvPicPr preferRelativeResize="0"/>
          <p:nvPr/>
        </p:nvPicPr>
        <p:blipFill>
          <a:blip r:embed="rId6">
            <a:alphaModFix/>
          </a:blip>
          <a:stretch>
            <a:fillRect/>
          </a:stretch>
        </p:blipFill>
        <p:spPr>
          <a:xfrm>
            <a:off x="3045450" y="129900"/>
            <a:ext cx="462600" cy="462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do </a:t>
            </a:r>
            <a:r>
              <a:rPr b="1" lang="en-GB"/>
              <a:t>you</a:t>
            </a:r>
            <a:r>
              <a:rPr lang="en-GB"/>
              <a:t> want to know?</a:t>
            </a:r>
            <a:endParaRPr/>
          </a:p>
        </p:txBody>
      </p:sp>
      <p:pic>
        <p:nvPicPr>
          <p:cNvPr id="425" name="Shape 425"/>
          <p:cNvPicPr preferRelativeResize="0"/>
          <p:nvPr/>
        </p:nvPicPr>
        <p:blipFill>
          <a:blip r:embed="rId3">
            <a:alphaModFix/>
          </a:blip>
          <a:stretch>
            <a:fillRect/>
          </a:stretch>
        </p:blipFill>
        <p:spPr>
          <a:xfrm>
            <a:off x="1637538" y="2891473"/>
            <a:ext cx="3381850" cy="2252025"/>
          </a:xfrm>
          <a:prstGeom prst="rect">
            <a:avLst/>
          </a:prstGeom>
          <a:noFill/>
          <a:ln>
            <a:noFill/>
          </a:ln>
        </p:spPr>
      </p:pic>
      <p:pic>
        <p:nvPicPr>
          <p:cNvPr id="426" name="Shape 426"/>
          <p:cNvPicPr preferRelativeResize="0"/>
          <p:nvPr/>
        </p:nvPicPr>
        <p:blipFill rotWithShape="1">
          <a:blip r:embed="rId4">
            <a:alphaModFix/>
          </a:blip>
          <a:srcRect b="15642" l="21885" r="21517" t="13546"/>
          <a:stretch/>
        </p:blipFill>
        <p:spPr>
          <a:xfrm>
            <a:off x="206650" y="1017725"/>
            <a:ext cx="2180076" cy="2727700"/>
          </a:xfrm>
          <a:prstGeom prst="rect">
            <a:avLst/>
          </a:prstGeom>
          <a:noFill/>
          <a:ln>
            <a:noFill/>
          </a:ln>
        </p:spPr>
      </p:pic>
      <p:pic>
        <p:nvPicPr>
          <p:cNvPr id="427" name="Shape 427"/>
          <p:cNvPicPr preferRelativeResize="0"/>
          <p:nvPr/>
        </p:nvPicPr>
        <p:blipFill>
          <a:blip r:embed="rId5">
            <a:alphaModFix/>
          </a:blip>
          <a:stretch>
            <a:fillRect/>
          </a:stretch>
        </p:blipFill>
        <p:spPr>
          <a:xfrm>
            <a:off x="5019375" y="898900"/>
            <a:ext cx="4124624" cy="4244599"/>
          </a:xfrm>
          <a:prstGeom prst="rect">
            <a:avLst/>
          </a:prstGeom>
          <a:noFill/>
          <a:ln>
            <a:noFill/>
          </a:ln>
        </p:spPr>
      </p:pic>
      <p:grpSp>
        <p:nvGrpSpPr>
          <p:cNvPr id="428" name="Shape 428"/>
          <p:cNvGrpSpPr/>
          <p:nvPr/>
        </p:nvGrpSpPr>
        <p:grpSpPr>
          <a:xfrm>
            <a:off x="2436175" y="2392725"/>
            <a:ext cx="2533750" cy="572700"/>
            <a:chOff x="1826400" y="3591275"/>
            <a:chExt cx="2533750" cy="572700"/>
          </a:xfrm>
        </p:grpSpPr>
        <p:pic>
          <p:nvPicPr>
            <p:cNvPr id="429" name="Shape 429"/>
            <p:cNvPicPr preferRelativeResize="0"/>
            <p:nvPr/>
          </p:nvPicPr>
          <p:blipFill>
            <a:blip r:embed="rId6">
              <a:alphaModFix/>
            </a:blip>
            <a:stretch>
              <a:fillRect/>
            </a:stretch>
          </p:blipFill>
          <p:spPr>
            <a:xfrm>
              <a:off x="1826400" y="3591275"/>
              <a:ext cx="572700" cy="572700"/>
            </a:xfrm>
            <a:prstGeom prst="rect">
              <a:avLst/>
            </a:prstGeom>
            <a:noFill/>
            <a:ln>
              <a:noFill/>
            </a:ln>
          </p:spPr>
        </p:pic>
        <p:sp>
          <p:nvSpPr>
            <p:cNvPr id="430" name="Shape 430"/>
            <p:cNvSpPr txBox="1"/>
            <p:nvPr/>
          </p:nvSpPr>
          <p:spPr>
            <a:xfrm>
              <a:off x="2463250" y="3646325"/>
              <a:ext cx="18969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Who did I meet?</a:t>
              </a:r>
              <a:endParaRPr sz="1800"/>
            </a:p>
          </p:txBody>
        </p:sp>
      </p:grpSp>
      <p:sp>
        <p:nvSpPr>
          <p:cNvPr id="431" name="Shape 431"/>
          <p:cNvSpPr txBox="1"/>
          <p:nvPr/>
        </p:nvSpPr>
        <p:spPr>
          <a:xfrm>
            <a:off x="6451663" y="234100"/>
            <a:ext cx="18969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Teeth brushing</a:t>
            </a:r>
            <a:r>
              <a:rPr lang="en-GB" sz="1800"/>
              <a:t>?</a:t>
            </a:r>
            <a:endParaRPr sz="1800"/>
          </a:p>
        </p:txBody>
      </p:sp>
      <p:pic>
        <p:nvPicPr>
          <p:cNvPr id="432" name="Shape 432"/>
          <p:cNvPicPr preferRelativeResize="0"/>
          <p:nvPr/>
        </p:nvPicPr>
        <p:blipFill>
          <a:blip r:embed="rId7">
            <a:alphaModFix/>
          </a:blip>
          <a:stretch>
            <a:fillRect/>
          </a:stretch>
        </p:blipFill>
        <p:spPr>
          <a:xfrm>
            <a:off x="5878975" y="179050"/>
            <a:ext cx="572700" cy="572700"/>
          </a:xfrm>
          <a:prstGeom prst="rect">
            <a:avLst/>
          </a:prstGeom>
          <a:noFill/>
          <a:ln>
            <a:noFill/>
          </a:ln>
        </p:spPr>
      </p:pic>
      <p:sp>
        <p:nvSpPr>
          <p:cNvPr id="433" name="Shape 433"/>
          <p:cNvSpPr txBox="1"/>
          <p:nvPr/>
        </p:nvSpPr>
        <p:spPr>
          <a:xfrm>
            <a:off x="732530" y="3800475"/>
            <a:ext cx="18969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often do I make tea?</a:t>
            </a:r>
            <a:endParaRPr sz="1800"/>
          </a:p>
        </p:txBody>
      </p:sp>
      <p:pic>
        <p:nvPicPr>
          <p:cNvPr id="434" name="Shape 434"/>
          <p:cNvPicPr preferRelativeResize="0"/>
          <p:nvPr/>
        </p:nvPicPr>
        <p:blipFill>
          <a:blip r:embed="rId8">
            <a:alphaModFix/>
          </a:blip>
          <a:stretch>
            <a:fillRect/>
          </a:stretch>
        </p:blipFill>
        <p:spPr>
          <a:xfrm>
            <a:off x="159825" y="3821625"/>
            <a:ext cx="572700" cy="572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do </a:t>
            </a:r>
            <a:r>
              <a:rPr b="1" lang="en-GB"/>
              <a:t>you</a:t>
            </a:r>
            <a:r>
              <a:rPr lang="en-GB"/>
              <a:t> want to know?</a:t>
            </a:r>
            <a:endParaRPr/>
          </a:p>
        </p:txBody>
      </p:sp>
      <p:pic>
        <p:nvPicPr>
          <p:cNvPr id="440" name="Shape 440"/>
          <p:cNvPicPr preferRelativeResize="0"/>
          <p:nvPr/>
        </p:nvPicPr>
        <p:blipFill rotWithShape="1">
          <a:blip r:embed="rId3">
            <a:alphaModFix/>
          </a:blip>
          <a:srcRect b="22238" l="0" r="0" t="23069"/>
          <a:stretch/>
        </p:blipFill>
        <p:spPr>
          <a:xfrm>
            <a:off x="311700" y="1312200"/>
            <a:ext cx="3759200" cy="2056100"/>
          </a:xfrm>
          <a:prstGeom prst="rect">
            <a:avLst/>
          </a:prstGeom>
          <a:noFill/>
          <a:ln>
            <a:noFill/>
          </a:ln>
        </p:spPr>
      </p:pic>
      <p:pic>
        <p:nvPicPr>
          <p:cNvPr id="441" name="Shape 441"/>
          <p:cNvPicPr preferRelativeResize="0"/>
          <p:nvPr/>
        </p:nvPicPr>
        <p:blipFill rotWithShape="1">
          <a:blip r:embed="rId4">
            <a:alphaModFix/>
          </a:blip>
          <a:srcRect b="13510" l="0" r="0" t="10588"/>
          <a:stretch/>
        </p:blipFill>
        <p:spPr>
          <a:xfrm>
            <a:off x="4223300" y="1312200"/>
            <a:ext cx="4768299" cy="2111149"/>
          </a:xfrm>
          <a:prstGeom prst="rect">
            <a:avLst/>
          </a:prstGeom>
          <a:noFill/>
          <a:ln>
            <a:noFill/>
          </a:ln>
        </p:spPr>
      </p:pic>
      <p:pic>
        <p:nvPicPr>
          <p:cNvPr id="442" name="Shape 442"/>
          <p:cNvPicPr preferRelativeResize="0"/>
          <p:nvPr/>
        </p:nvPicPr>
        <p:blipFill>
          <a:blip r:embed="rId5">
            <a:alphaModFix/>
          </a:blip>
          <a:stretch>
            <a:fillRect/>
          </a:stretch>
        </p:blipFill>
        <p:spPr>
          <a:xfrm>
            <a:off x="650200" y="3459750"/>
            <a:ext cx="572700" cy="572700"/>
          </a:xfrm>
          <a:prstGeom prst="rect">
            <a:avLst/>
          </a:prstGeom>
          <a:noFill/>
          <a:ln>
            <a:noFill/>
          </a:ln>
        </p:spPr>
      </p:pic>
      <p:sp>
        <p:nvSpPr>
          <p:cNvPr id="443" name="Shape 443"/>
          <p:cNvSpPr txBox="1"/>
          <p:nvPr/>
        </p:nvSpPr>
        <p:spPr>
          <a:xfrm>
            <a:off x="1222900" y="3514800"/>
            <a:ext cx="25095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Did I take medication?</a:t>
            </a:r>
            <a:endParaRPr sz="1800"/>
          </a:p>
        </p:txBody>
      </p:sp>
      <p:pic>
        <p:nvPicPr>
          <p:cNvPr id="444" name="Shape 444"/>
          <p:cNvPicPr preferRelativeResize="0"/>
          <p:nvPr/>
        </p:nvPicPr>
        <p:blipFill>
          <a:blip r:embed="rId6">
            <a:alphaModFix/>
          </a:blip>
          <a:stretch>
            <a:fillRect/>
          </a:stretch>
        </p:blipFill>
        <p:spPr>
          <a:xfrm>
            <a:off x="650200" y="4142725"/>
            <a:ext cx="572700" cy="572700"/>
          </a:xfrm>
          <a:prstGeom prst="rect">
            <a:avLst/>
          </a:prstGeom>
          <a:noFill/>
          <a:ln>
            <a:noFill/>
          </a:ln>
        </p:spPr>
      </p:pic>
      <p:sp>
        <p:nvSpPr>
          <p:cNvPr id="445" name="Shape 445"/>
          <p:cNvSpPr txBox="1"/>
          <p:nvPr/>
        </p:nvSpPr>
        <p:spPr>
          <a:xfrm>
            <a:off x="1222900" y="4200600"/>
            <a:ext cx="25095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Did I walk the dog?</a:t>
            </a:r>
            <a:endParaRPr sz="1800"/>
          </a:p>
        </p:txBody>
      </p:sp>
      <p:pic>
        <p:nvPicPr>
          <p:cNvPr id="446" name="Shape 446"/>
          <p:cNvPicPr preferRelativeResize="0"/>
          <p:nvPr/>
        </p:nvPicPr>
        <p:blipFill>
          <a:blip r:embed="rId7">
            <a:alphaModFix/>
          </a:blip>
          <a:stretch>
            <a:fillRect/>
          </a:stretch>
        </p:blipFill>
        <p:spPr>
          <a:xfrm>
            <a:off x="5057625" y="3459750"/>
            <a:ext cx="572700" cy="572700"/>
          </a:xfrm>
          <a:prstGeom prst="rect">
            <a:avLst/>
          </a:prstGeom>
          <a:noFill/>
          <a:ln>
            <a:noFill/>
          </a:ln>
        </p:spPr>
      </p:pic>
      <p:sp>
        <p:nvSpPr>
          <p:cNvPr id="447" name="Shape 447"/>
          <p:cNvSpPr txBox="1"/>
          <p:nvPr/>
        </p:nvSpPr>
        <p:spPr>
          <a:xfrm>
            <a:off x="5755025" y="3514800"/>
            <a:ext cx="30774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often am I at my desk</a:t>
            </a:r>
            <a:r>
              <a:rPr lang="en-GB" sz="1800"/>
              <a:t>?</a:t>
            </a:r>
            <a:endParaRPr sz="1800"/>
          </a:p>
        </p:txBody>
      </p:sp>
      <p:pic>
        <p:nvPicPr>
          <p:cNvPr id="448" name="Shape 448"/>
          <p:cNvPicPr preferRelativeResize="0"/>
          <p:nvPr/>
        </p:nvPicPr>
        <p:blipFill>
          <a:blip r:embed="rId8">
            <a:alphaModFix/>
          </a:blip>
          <a:stretch>
            <a:fillRect/>
          </a:stretch>
        </p:blipFill>
        <p:spPr>
          <a:xfrm>
            <a:off x="5057625" y="4137825"/>
            <a:ext cx="572700" cy="572700"/>
          </a:xfrm>
          <a:prstGeom prst="rect">
            <a:avLst/>
          </a:prstGeom>
          <a:noFill/>
          <a:ln>
            <a:noFill/>
          </a:ln>
        </p:spPr>
      </p:pic>
      <p:sp>
        <p:nvSpPr>
          <p:cNvPr id="449" name="Shape 449"/>
          <p:cNvSpPr txBox="1"/>
          <p:nvPr/>
        </p:nvSpPr>
        <p:spPr>
          <a:xfrm>
            <a:off x="5755025" y="4200600"/>
            <a:ext cx="30774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Which room am I in</a:t>
            </a:r>
            <a:r>
              <a:rPr lang="en-GB" sz="1800"/>
              <a: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Inspiration</a:t>
            </a:r>
            <a:endParaRPr/>
          </a:p>
        </p:txBody>
      </p:sp>
      <p:pic>
        <p:nvPicPr>
          <p:cNvPr id="455" name="Shape 455"/>
          <p:cNvPicPr preferRelativeResize="0"/>
          <p:nvPr/>
        </p:nvPicPr>
        <p:blipFill>
          <a:blip r:embed="rId3">
            <a:alphaModFix/>
          </a:blip>
          <a:stretch>
            <a:fillRect/>
          </a:stretch>
        </p:blipFill>
        <p:spPr>
          <a:xfrm>
            <a:off x="152400" y="1170125"/>
            <a:ext cx="8839200" cy="36578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idx="1" type="body"/>
          </p:nvPr>
        </p:nvSpPr>
        <p:spPr>
          <a:xfrm>
            <a:off x="997500" y="1281625"/>
            <a:ext cx="7653000" cy="47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Check how </a:t>
            </a:r>
            <a:r>
              <a:rPr b="1" lang="en-GB"/>
              <a:t>accessible</a:t>
            </a:r>
            <a:r>
              <a:rPr lang="en-GB"/>
              <a:t> the data is - clean API or screen scraping?</a:t>
            </a:r>
            <a:endParaRPr/>
          </a:p>
        </p:txBody>
      </p:sp>
      <p:sp>
        <p:nvSpPr>
          <p:cNvPr id="461" name="Shape 4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Top Tips</a:t>
            </a:r>
            <a:endParaRPr/>
          </a:p>
        </p:txBody>
      </p:sp>
      <p:pic>
        <p:nvPicPr>
          <p:cNvPr id="462" name="Shape 462"/>
          <p:cNvPicPr preferRelativeResize="0"/>
          <p:nvPr/>
        </p:nvPicPr>
        <p:blipFill>
          <a:blip r:embed="rId3">
            <a:alphaModFix/>
          </a:blip>
          <a:stretch>
            <a:fillRect/>
          </a:stretch>
        </p:blipFill>
        <p:spPr>
          <a:xfrm>
            <a:off x="7933850" y="183125"/>
            <a:ext cx="1096500" cy="1096500"/>
          </a:xfrm>
          <a:prstGeom prst="rect">
            <a:avLst/>
          </a:prstGeom>
          <a:noFill/>
          <a:ln>
            <a:noFill/>
          </a:ln>
        </p:spPr>
      </p:pic>
      <p:pic>
        <p:nvPicPr>
          <p:cNvPr id="463" name="Shape 463"/>
          <p:cNvPicPr preferRelativeResize="0"/>
          <p:nvPr/>
        </p:nvPicPr>
        <p:blipFill>
          <a:blip r:embed="rId4">
            <a:alphaModFix/>
          </a:blip>
          <a:stretch>
            <a:fillRect/>
          </a:stretch>
        </p:blipFill>
        <p:spPr>
          <a:xfrm>
            <a:off x="424800" y="1231375"/>
            <a:ext cx="572700" cy="572700"/>
          </a:xfrm>
          <a:prstGeom prst="rect">
            <a:avLst/>
          </a:prstGeom>
          <a:noFill/>
          <a:ln>
            <a:noFill/>
          </a:ln>
        </p:spPr>
      </p:pic>
      <p:sp>
        <p:nvSpPr>
          <p:cNvPr id="464" name="Shape 464"/>
          <p:cNvSpPr txBox="1"/>
          <p:nvPr>
            <p:ph idx="1" type="body"/>
          </p:nvPr>
        </p:nvSpPr>
        <p:spPr>
          <a:xfrm>
            <a:off x="1031850" y="4287225"/>
            <a:ext cx="7653000" cy="47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Keep all the </a:t>
            </a:r>
            <a:r>
              <a:rPr b="1" lang="en-GB"/>
              <a:t>raw data</a:t>
            </a:r>
            <a:r>
              <a:rPr lang="en-GB"/>
              <a:t> - you’ll never know what might come in handy!</a:t>
            </a:r>
            <a:endParaRPr/>
          </a:p>
        </p:txBody>
      </p:sp>
      <p:pic>
        <p:nvPicPr>
          <p:cNvPr id="465" name="Shape 465"/>
          <p:cNvPicPr preferRelativeResize="0"/>
          <p:nvPr/>
        </p:nvPicPr>
        <p:blipFill>
          <a:blip r:embed="rId5">
            <a:alphaModFix/>
          </a:blip>
          <a:stretch>
            <a:fillRect/>
          </a:stretch>
        </p:blipFill>
        <p:spPr>
          <a:xfrm>
            <a:off x="459150" y="4267375"/>
            <a:ext cx="572700" cy="572700"/>
          </a:xfrm>
          <a:prstGeom prst="rect">
            <a:avLst/>
          </a:prstGeom>
          <a:noFill/>
          <a:ln>
            <a:noFill/>
          </a:ln>
        </p:spPr>
      </p:pic>
      <p:pic>
        <p:nvPicPr>
          <p:cNvPr id="466" name="Shape 466"/>
          <p:cNvPicPr preferRelativeResize="0"/>
          <p:nvPr/>
        </p:nvPicPr>
        <p:blipFill>
          <a:blip r:embed="rId6">
            <a:alphaModFix/>
          </a:blip>
          <a:stretch>
            <a:fillRect/>
          </a:stretch>
        </p:blipFill>
        <p:spPr>
          <a:xfrm>
            <a:off x="424800" y="2703575"/>
            <a:ext cx="572700" cy="572700"/>
          </a:xfrm>
          <a:prstGeom prst="rect">
            <a:avLst/>
          </a:prstGeom>
          <a:noFill/>
          <a:ln>
            <a:noFill/>
          </a:ln>
        </p:spPr>
      </p:pic>
      <p:sp>
        <p:nvSpPr>
          <p:cNvPr id="467" name="Shape 467"/>
          <p:cNvSpPr txBox="1"/>
          <p:nvPr>
            <p:ph idx="1" type="body"/>
          </p:nvPr>
        </p:nvSpPr>
        <p:spPr>
          <a:xfrm>
            <a:off x="997500" y="2779725"/>
            <a:ext cx="7653000" cy="47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GB"/>
              <a:t>Check</a:t>
            </a:r>
            <a:r>
              <a:rPr lang="en-GB"/>
              <a:t> what’s out already there</a:t>
            </a:r>
            <a:r>
              <a:rPr lang="en-GB"/>
              <a:t> - don’t reinvent the wheel!</a:t>
            </a:r>
            <a:endParaRPr/>
          </a:p>
        </p:txBody>
      </p:sp>
      <p:sp>
        <p:nvSpPr>
          <p:cNvPr id="468" name="Shape 468"/>
          <p:cNvSpPr txBox="1"/>
          <p:nvPr>
            <p:ph idx="1" type="body"/>
          </p:nvPr>
        </p:nvSpPr>
        <p:spPr>
          <a:xfrm>
            <a:off x="997500" y="3550725"/>
            <a:ext cx="7653000" cy="47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Keep </a:t>
            </a:r>
            <a:r>
              <a:rPr b="1" lang="en-GB"/>
              <a:t>manual</a:t>
            </a:r>
            <a:r>
              <a:rPr lang="en-GB"/>
              <a:t> instrumentation </a:t>
            </a:r>
            <a:r>
              <a:rPr b="1" lang="en-GB"/>
              <a:t>small</a:t>
            </a:r>
            <a:r>
              <a:rPr lang="en-GB"/>
              <a:t> - use helpers to keep on top it</a:t>
            </a:r>
            <a:endParaRPr/>
          </a:p>
        </p:txBody>
      </p:sp>
      <p:pic>
        <p:nvPicPr>
          <p:cNvPr id="469" name="Shape 469"/>
          <p:cNvPicPr preferRelativeResize="0"/>
          <p:nvPr/>
        </p:nvPicPr>
        <p:blipFill>
          <a:blip r:embed="rId7">
            <a:alphaModFix/>
          </a:blip>
          <a:stretch>
            <a:fillRect/>
          </a:stretch>
        </p:blipFill>
        <p:spPr>
          <a:xfrm>
            <a:off x="424800" y="3485475"/>
            <a:ext cx="572700" cy="572700"/>
          </a:xfrm>
          <a:prstGeom prst="rect">
            <a:avLst/>
          </a:prstGeom>
          <a:noFill/>
          <a:ln>
            <a:noFill/>
          </a:ln>
        </p:spPr>
      </p:pic>
      <p:pic>
        <p:nvPicPr>
          <p:cNvPr id="470" name="Shape 470"/>
          <p:cNvPicPr preferRelativeResize="0"/>
          <p:nvPr/>
        </p:nvPicPr>
        <p:blipFill>
          <a:blip r:embed="rId8">
            <a:alphaModFix/>
          </a:blip>
          <a:stretch>
            <a:fillRect/>
          </a:stretch>
        </p:blipFill>
        <p:spPr>
          <a:xfrm>
            <a:off x="424800" y="2005550"/>
            <a:ext cx="572700" cy="572700"/>
          </a:xfrm>
          <a:prstGeom prst="rect">
            <a:avLst/>
          </a:prstGeom>
          <a:noFill/>
          <a:ln>
            <a:noFill/>
          </a:ln>
        </p:spPr>
      </p:pic>
      <p:sp>
        <p:nvSpPr>
          <p:cNvPr id="471" name="Shape 471"/>
          <p:cNvSpPr txBox="1"/>
          <p:nvPr>
            <p:ph idx="1" type="body"/>
          </p:nvPr>
        </p:nvSpPr>
        <p:spPr>
          <a:xfrm>
            <a:off x="997500" y="2050950"/>
            <a:ext cx="7653000" cy="47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Get the </a:t>
            </a:r>
            <a:r>
              <a:rPr b="1" lang="en-GB"/>
              <a:t>easy data first</a:t>
            </a:r>
            <a:r>
              <a:rPr lang="en-GB"/>
              <a:t> and play with it - low hanging fruit!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Shape 476"/>
          <p:cNvPicPr preferRelativeResize="0"/>
          <p:nvPr/>
        </p:nvPicPr>
        <p:blipFill>
          <a:blip r:embed="rId3">
            <a:alphaModFix/>
          </a:blip>
          <a:stretch>
            <a:fillRect/>
          </a:stretch>
        </p:blipFill>
        <p:spPr>
          <a:xfrm>
            <a:off x="-48900" y="-1003841"/>
            <a:ext cx="9241802" cy="6161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83" name="Shape 483"/>
          <p:cNvPicPr preferRelativeResize="0"/>
          <p:nvPr/>
        </p:nvPicPr>
        <p:blipFill>
          <a:blip r:embed="rId3">
            <a:alphaModFix/>
          </a:blip>
          <a:stretch>
            <a:fillRect/>
          </a:stretch>
        </p:blipFill>
        <p:spPr>
          <a:xfrm>
            <a:off x="0" y="0"/>
            <a:ext cx="4370825" cy="4370825"/>
          </a:xfrm>
          <a:prstGeom prst="rect">
            <a:avLst/>
          </a:prstGeom>
          <a:noFill/>
          <a:ln>
            <a:noFill/>
          </a:ln>
        </p:spPr>
      </p:pic>
      <p:pic>
        <p:nvPicPr>
          <p:cNvPr id="484" name="Shape 484"/>
          <p:cNvPicPr preferRelativeResize="0"/>
          <p:nvPr/>
        </p:nvPicPr>
        <p:blipFill>
          <a:blip r:embed="rId4">
            <a:alphaModFix/>
          </a:blip>
          <a:stretch>
            <a:fillRect/>
          </a:stretch>
        </p:blipFill>
        <p:spPr>
          <a:xfrm>
            <a:off x="4370823" y="0"/>
            <a:ext cx="4773174" cy="3464524"/>
          </a:xfrm>
          <a:prstGeom prst="rect">
            <a:avLst/>
          </a:prstGeom>
          <a:noFill/>
          <a:ln>
            <a:noFill/>
          </a:ln>
        </p:spPr>
      </p:pic>
      <p:pic>
        <p:nvPicPr>
          <p:cNvPr id="485" name="Shape 485"/>
          <p:cNvPicPr preferRelativeResize="0"/>
          <p:nvPr/>
        </p:nvPicPr>
        <p:blipFill>
          <a:blip r:embed="rId5">
            <a:alphaModFix/>
          </a:blip>
          <a:stretch>
            <a:fillRect/>
          </a:stretch>
        </p:blipFill>
        <p:spPr>
          <a:xfrm>
            <a:off x="4109875" y="2507822"/>
            <a:ext cx="5034125" cy="2635675"/>
          </a:xfrm>
          <a:prstGeom prst="rect">
            <a:avLst/>
          </a:prstGeom>
          <a:noFill/>
          <a:ln>
            <a:noFill/>
          </a:ln>
        </p:spPr>
      </p:pic>
      <p:pic>
        <p:nvPicPr>
          <p:cNvPr id="486" name="Shape 486"/>
          <p:cNvPicPr preferRelativeResize="0"/>
          <p:nvPr/>
        </p:nvPicPr>
        <p:blipFill>
          <a:blip r:embed="rId6">
            <a:alphaModFix/>
          </a:blip>
          <a:stretch>
            <a:fillRect/>
          </a:stretch>
        </p:blipFill>
        <p:spPr>
          <a:xfrm>
            <a:off x="-12" y="1647813"/>
            <a:ext cx="4733925" cy="349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29339" y="0"/>
            <a:ext cx="9195982" cy="5143500"/>
          </a:xfrm>
          <a:prstGeom prst="rect">
            <a:avLst/>
          </a:prstGeom>
          <a:noFill/>
          <a:ln>
            <a:noFill/>
          </a:ln>
        </p:spPr>
      </p:pic>
      <p:sp>
        <p:nvSpPr>
          <p:cNvPr id="492" name="Shape 492"/>
          <p:cNvSpPr txBox="1"/>
          <p:nvPr>
            <p:ph type="title"/>
          </p:nvPr>
        </p:nvSpPr>
        <p:spPr>
          <a:xfrm>
            <a:off x="311700" y="445025"/>
            <a:ext cx="8520600" cy="426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a:solidFill>
                  <a:srgbClr val="FFFFFF"/>
                </a:solidFill>
              </a:rPr>
              <a:t>Thank you for</a:t>
            </a:r>
            <a:br>
              <a:rPr b="1" lang="en-GB">
                <a:solidFill>
                  <a:srgbClr val="FFFFFF"/>
                </a:solidFill>
              </a:rPr>
            </a:br>
            <a:r>
              <a:rPr b="1" lang="en-GB">
                <a:solidFill>
                  <a:srgbClr val="FFFFFF"/>
                </a:solidFill>
              </a:rPr>
              <a:t>listening</a:t>
            </a:r>
            <a:br>
              <a:rPr b="1" lang="en-GB">
                <a:solidFill>
                  <a:srgbClr val="FFFFFF"/>
                </a:solidFill>
              </a:rPr>
            </a:br>
            <a:br>
              <a:rPr b="1" lang="en-GB">
                <a:solidFill>
                  <a:srgbClr val="FFFFFF"/>
                </a:solidFill>
              </a:rPr>
            </a:br>
            <a:br>
              <a:rPr b="1" lang="en-GB">
                <a:solidFill>
                  <a:srgbClr val="FFFFFF"/>
                </a:solidFill>
              </a:rPr>
            </a:br>
            <a:br>
              <a:rPr b="1" lang="en-GB">
                <a:solidFill>
                  <a:srgbClr val="FFFFFF"/>
                </a:solidFill>
              </a:rPr>
            </a:br>
            <a:br>
              <a:rPr b="1" lang="en-GB">
                <a:solidFill>
                  <a:srgbClr val="FFFFFF"/>
                </a:solidFill>
              </a:rPr>
            </a:br>
            <a:r>
              <a:rPr b="1" lang="en-GB">
                <a:solidFill>
                  <a:srgbClr val="FFFFFF"/>
                </a:solidFill>
              </a:rPr>
              <a:t>Any </a:t>
            </a:r>
            <a:r>
              <a:rPr b="1" lang="en-GB">
                <a:solidFill>
                  <a:srgbClr val="FFFFFF"/>
                </a:solidFill>
              </a:rPr>
              <a:t>Questions?</a:t>
            </a:r>
            <a:endParaRPr b="1">
              <a:solidFill>
                <a:srgbClr val="FFFFFF"/>
              </a:solidFill>
            </a:endParaRPr>
          </a:p>
        </p:txBody>
      </p:sp>
      <p:pic>
        <p:nvPicPr>
          <p:cNvPr id="493" name="Shape 493"/>
          <p:cNvPicPr preferRelativeResize="0"/>
          <p:nvPr/>
        </p:nvPicPr>
        <p:blipFill>
          <a:blip r:embed="rId4">
            <a:alphaModFix/>
          </a:blip>
          <a:stretch>
            <a:fillRect/>
          </a:stretch>
        </p:blipFill>
        <p:spPr>
          <a:xfrm>
            <a:off x="311700" y="3603525"/>
            <a:ext cx="932725" cy="932725"/>
          </a:xfrm>
          <a:prstGeom prst="rect">
            <a:avLst/>
          </a:prstGeom>
          <a:noFill/>
          <a:ln>
            <a:noFill/>
          </a:ln>
        </p:spPr>
      </p:pic>
      <p:pic>
        <p:nvPicPr>
          <p:cNvPr id="494" name="Shape 494"/>
          <p:cNvPicPr preferRelativeResize="0"/>
          <p:nvPr/>
        </p:nvPicPr>
        <p:blipFill>
          <a:blip r:embed="rId5">
            <a:alphaModFix/>
          </a:blip>
          <a:stretch>
            <a:fillRect/>
          </a:stretch>
        </p:blipFill>
        <p:spPr>
          <a:xfrm>
            <a:off x="311700" y="1487050"/>
            <a:ext cx="932725" cy="93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Disclaimer</a:t>
            </a:r>
            <a:endParaRPr/>
          </a:p>
        </p:txBody>
      </p:sp>
      <p:sp>
        <p:nvSpPr>
          <p:cNvPr id="98" name="Shape 98"/>
          <p:cNvSpPr txBox="1"/>
          <p:nvPr>
            <p:ph idx="1" type="body"/>
          </p:nvPr>
        </p:nvSpPr>
        <p:spPr>
          <a:xfrm>
            <a:off x="991900" y="1152475"/>
            <a:ext cx="7840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won’t give you a</a:t>
            </a:r>
            <a:r>
              <a:rPr lang="en-GB"/>
              <a:t> profound understanding of me, yourself or</a:t>
            </a:r>
            <a:r>
              <a:rPr lang="en-GB"/>
              <a:t> the world</a:t>
            </a:r>
            <a:br>
              <a:rPr lang="en-GB"/>
            </a:br>
            <a:endParaRPr/>
          </a:p>
          <a:p>
            <a:pPr indent="0" lvl="0" marL="0">
              <a:spcBef>
                <a:spcPts val="1600"/>
              </a:spcBef>
              <a:spcAft>
                <a:spcPts val="0"/>
              </a:spcAft>
              <a:buNone/>
            </a:pPr>
            <a:r>
              <a:rPr lang="en-GB"/>
              <a:t>Nothing to do with data privacy (my data’s all on Github)</a:t>
            </a:r>
            <a:br>
              <a:rPr lang="en-GB"/>
            </a:br>
            <a:endParaRPr/>
          </a:p>
          <a:p>
            <a:pPr indent="0" lvl="0" marL="0" rtl="0">
              <a:spcBef>
                <a:spcPts val="1600"/>
              </a:spcBef>
              <a:spcAft>
                <a:spcPts val="1600"/>
              </a:spcAft>
              <a:buNone/>
            </a:pPr>
            <a:r>
              <a:rPr lang="en-GB"/>
              <a:t>All the data is real - I’ll try my best not to show anything too sensitive</a:t>
            </a:r>
            <a:endParaRPr/>
          </a:p>
        </p:txBody>
      </p:sp>
      <p:pic>
        <p:nvPicPr>
          <p:cNvPr id="99" name="Shape 99"/>
          <p:cNvPicPr preferRelativeResize="0"/>
          <p:nvPr/>
        </p:nvPicPr>
        <p:blipFill>
          <a:blip r:embed="rId3">
            <a:alphaModFix/>
          </a:blip>
          <a:stretch>
            <a:fillRect/>
          </a:stretch>
        </p:blipFill>
        <p:spPr>
          <a:xfrm>
            <a:off x="205350" y="2707025"/>
            <a:ext cx="615100" cy="615100"/>
          </a:xfrm>
          <a:prstGeom prst="rect">
            <a:avLst/>
          </a:prstGeom>
          <a:noFill/>
          <a:ln>
            <a:noFill/>
          </a:ln>
        </p:spPr>
      </p:pic>
      <p:pic>
        <p:nvPicPr>
          <p:cNvPr id="100" name="Shape 100"/>
          <p:cNvPicPr preferRelativeResize="0"/>
          <p:nvPr/>
        </p:nvPicPr>
        <p:blipFill>
          <a:blip r:embed="rId4">
            <a:alphaModFix/>
          </a:blip>
          <a:stretch>
            <a:fillRect/>
          </a:stretch>
        </p:blipFill>
        <p:spPr>
          <a:xfrm>
            <a:off x="205350" y="1843950"/>
            <a:ext cx="615100" cy="615100"/>
          </a:xfrm>
          <a:prstGeom prst="rect">
            <a:avLst/>
          </a:prstGeom>
          <a:noFill/>
          <a:ln>
            <a:noFill/>
          </a:ln>
        </p:spPr>
      </p:pic>
      <p:pic>
        <p:nvPicPr>
          <p:cNvPr id="101" name="Shape 101"/>
          <p:cNvPicPr preferRelativeResize="0"/>
          <p:nvPr/>
        </p:nvPicPr>
        <p:blipFill>
          <a:blip r:embed="rId5">
            <a:alphaModFix/>
          </a:blip>
          <a:stretch>
            <a:fillRect/>
          </a:stretch>
        </p:blipFill>
        <p:spPr>
          <a:xfrm>
            <a:off x="205350" y="1071638"/>
            <a:ext cx="615100" cy="61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Human Broadcasts</a:t>
            </a:r>
            <a:endParaRPr/>
          </a:p>
        </p:txBody>
      </p:sp>
      <p:grpSp>
        <p:nvGrpSpPr>
          <p:cNvPr id="107" name="Shape 107"/>
          <p:cNvGrpSpPr/>
          <p:nvPr/>
        </p:nvGrpSpPr>
        <p:grpSpPr>
          <a:xfrm>
            <a:off x="168441" y="1509826"/>
            <a:ext cx="1771088" cy="2882636"/>
            <a:chOff x="867425" y="929025"/>
            <a:chExt cx="2542475" cy="4138151"/>
          </a:xfrm>
        </p:grpSpPr>
        <p:pic>
          <p:nvPicPr>
            <p:cNvPr id="108" name="Shape 108"/>
            <p:cNvPicPr preferRelativeResize="0"/>
            <p:nvPr/>
          </p:nvPicPr>
          <p:blipFill rotWithShape="1">
            <a:blip r:embed="rId3">
              <a:alphaModFix/>
            </a:blip>
            <a:srcRect b="0" l="0" r="50089" t="0"/>
            <a:stretch/>
          </p:blipFill>
          <p:spPr>
            <a:xfrm>
              <a:off x="867425" y="929025"/>
              <a:ext cx="2307675" cy="4138151"/>
            </a:xfrm>
            <a:prstGeom prst="rect">
              <a:avLst/>
            </a:prstGeom>
            <a:noFill/>
            <a:ln>
              <a:noFill/>
            </a:ln>
          </p:spPr>
        </p:pic>
        <p:sp>
          <p:nvSpPr>
            <p:cNvPr id="109" name="Shape 109"/>
            <p:cNvSpPr txBox="1"/>
            <p:nvPr/>
          </p:nvSpPr>
          <p:spPr>
            <a:xfrm>
              <a:off x="2778400" y="2571750"/>
              <a:ext cx="631500" cy="8037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pSp>
      <p:grpSp>
        <p:nvGrpSpPr>
          <p:cNvPr id="110" name="Shape 110"/>
          <p:cNvGrpSpPr/>
          <p:nvPr/>
        </p:nvGrpSpPr>
        <p:grpSpPr>
          <a:xfrm>
            <a:off x="3411079" y="1509826"/>
            <a:ext cx="1749284" cy="2882636"/>
            <a:chOff x="5674775" y="929025"/>
            <a:chExt cx="2511175" cy="4138151"/>
          </a:xfrm>
        </p:grpSpPr>
        <p:pic>
          <p:nvPicPr>
            <p:cNvPr id="111" name="Shape 111"/>
            <p:cNvPicPr preferRelativeResize="0"/>
            <p:nvPr/>
          </p:nvPicPr>
          <p:blipFill rotWithShape="1">
            <a:blip r:embed="rId3">
              <a:alphaModFix/>
            </a:blip>
            <a:srcRect b="0" l="50089" r="0" t="0"/>
            <a:stretch/>
          </p:blipFill>
          <p:spPr>
            <a:xfrm>
              <a:off x="5878275" y="929025"/>
              <a:ext cx="2307675" cy="4138151"/>
            </a:xfrm>
            <a:prstGeom prst="rect">
              <a:avLst/>
            </a:prstGeom>
            <a:noFill/>
            <a:ln>
              <a:noFill/>
            </a:ln>
          </p:spPr>
        </p:pic>
        <p:sp>
          <p:nvSpPr>
            <p:cNvPr id="112" name="Shape 112"/>
            <p:cNvSpPr txBox="1"/>
            <p:nvPr/>
          </p:nvSpPr>
          <p:spPr>
            <a:xfrm>
              <a:off x="5674775" y="2596250"/>
              <a:ext cx="631500" cy="8037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grpSp>
      <p:pic>
        <p:nvPicPr>
          <p:cNvPr id="113" name="Shape 113"/>
          <p:cNvPicPr preferRelativeResize="0"/>
          <p:nvPr/>
        </p:nvPicPr>
        <p:blipFill>
          <a:blip r:embed="rId4">
            <a:alphaModFix/>
          </a:blip>
          <a:stretch>
            <a:fillRect/>
          </a:stretch>
        </p:blipFill>
        <p:spPr>
          <a:xfrm>
            <a:off x="1312032" y="1571614"/>
            <a:ext cx="2661691" cy="2661691"/>
          </a:xfrm>
          <a:prstGeom prst="rect">
            <a:avLst/>
          </a:prstGeom>
          <a:noFill/>
          <a:ln>
            <a:noFill/>
          </a:ln>
        </p:spPr>
      </p:pic>
      <p:grpSp>
        <p:nvGrpSpPr>
          <p:cNvPr id="114" name="Shape 114"/>
          <p:cNvGrpSpPr/>
          <p:nvPr/>
        </p:nvGrpSpPr>
        <p:grpSpPr>
          <a:xfrm>
            <a:off x="5531457" y="816675"/>
            <a:ext cx="3080386" cy="462600"/>
            <a:chOff x="5531457" y="816675"/>
            <a:chExt cx="3080386" cy="462600"/>
          </a:xfrm>
        </p:grpSpPr>
        <p:pic>
          <p:nvPicPr>
            <p:cNvPr id="115" name="Shape 115"/>
            <p:cNvPicPr preferRelativeResize="0"/>
            <p:nvPr/>
          </p:nvPicPr>
          <p:blipFill>
            <a:blip r:embed="rId5">
              <a:alphaModFix/>
            </a:blip>
            <a:stretch>
              <a:fillRect/>
            </a:stretch>
          </p:blipFill>
          <p:spPr>
            <a:xfrm>
              <a:off x="5531457" y="816675"/>
              <a:ext cx="462600" cy="462600"/>
            </a:xfrm>
            <a:prstGeom prst="rect">
              <a:avLst/>
            </a:prstGeom>
            <a:noFill/>
            <a:ln>
              <a:noFill/>
            </a:ln>
          </p:spPr>
        </p:pic>
        <p:sp>
          <p:nvSpPr>
            <p:cNvPr id="116" name="Shape 116"/>
            <p:cNvSpPr txBox="1"/>
            <p:nvPr/>
          </p:nvSpPr>
          <p:spPr>
            <a:xfrm>
              <a:off x="5994043" y="816675"/>
              <a:ext cx="2617800" cy="46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t>Where have I been?</a:t>
              </a:r>
              <a:endParaRPr sz="1800"/>
            </a:p>
          </p:txBody>
        </p:sp>
      </p:grpSp>
      <p:grpSp>
        <p:nvGrpSpPr>
          <p:cNvPr id="117" name="Shape 117"/>
          <p:cNvGrpSpPr/>
          <p:nvPr/>
        </p:nvGrpSpPr>
        <p:grpSpPr>
          <a:xfrm>
            <a:off x="5476400" y="1480363"/>
            <a:ext cx="3231250" cy="572713"/>
            <a:chOff x="5476400" y="1480363"/>
            <a:chExt cx="3231250" cy="572713"/>
          </a:xfrm>
        </p:grpSpPr>
        <p:pic>
          <p:nvPicPr>
            <p:cNvPr id="118" name="Shape 118"/>
            <p:cNvPicPr preferRelativeResize="0"/>
            <p:nvPr/>
          </p:nvPicPr>
          <p:blipFill>
            <a:blip r:embed="rId6">
              <a:alphaModFix/>
            </a:blip>
            <a:stretch>
              <a:fillRect/>
            </a:stretch>
          </p:blipFill>
          <p:spPr>
            <a:xfrm>
              <a:off x="5476400" y="1480375"/>
              <a:ext cx="572700" cy="572700"/>
            </a:xfrm>
            <a:prstGeom prst="rect">
              <a:avLst/>
            </a:prstGeom>
            <a:noFill/>
            <a:ln>
              <a:noFill/>
            </a:ln>
          </p:spPr>
        </p:pic>
        <p:sp>
          <p:nvSpPr>
            <p:cNvPr id="119" name="Shape 119"/>
            <p:cNvSpPr txBox="1"/>
            <p:nvPr/>
          </p:nvSpPr>
          <p:spPr>
            <a:xfrm>
              <a:off x="6089850" y="1480363"/>
              <a:ext cx="26178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active am I?</a:t>
              </a:r>
              <a:endParaRPr sz="1800"/>
            </a:p>
          </p:txBody>
        </p:sp>
      </p:grpSp>
      <p:grpSp>
        <p:nvGrpSpPr>
          <p:cNvPr id="120" name="Shape 120"/>
          <p:cNvGrpSpPr/>
          <p:nvPr/>
        </p:nvGrpSpPr>
        <p:grpSpPr>
          <a:xfrm>
            <a:off x="5453000" y="2868025"/>
            <a:ext cx="3479050" cy="572700"/>
            <a:chOff x="5453000" y="2868025"/>
            <a:chExt cx="3479050" cy="572700"/>
          </a:xfrm>
        </p:grpSpPr>
        <p:pic>
          <p:nvPicPr>
            <p:cNvPr id="121" name="Shape 121"/>
            <p:cNvPicPr preferRelativeResize="0"/>
            <p:nvPr/>
          </p:nvPicPr>
          <p:blipFill>
            <a:blip r:embed="rId7">
              <a:alphaModFix/>
            </a:blip>
            <a:stretch>
              <a:fillRect/>
            </a:stretch>
          </p:blipFill>
          <p:spPr>
            <a:xfrm>
              <a:off x="5453000" y="2868025"/>
              <a:ext cx="572700" cy="572700"/>
            </a:xfrm>
            <a:prstGeom prst="rect">
              <a:avLst/>
            </a:prstGeom>
            <a:noFill/>
            <a:ln>
              <a:noFill/>
            </a:ln>
          </p:spPr>
        </p:pic>
        <p:sp>
          <p:nvSpPr>
            <p:cNvPr id="122" name="Shape 122"/>
            <p:cNvSpPr txBox="1"/>
            <p:nvPr/>
          </p:nvSpPr>
          <p:spPr>
            <a:xfrm>
              <a:off x="6089850" y="2923075"/>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Who did I meet?</a:t>
              </a:r>
              <a:endParaRPr sz="1800"/>
            </a:p>
          </p:txBody>
        </p:sp>
      </p:grpSp>
      <p:grpSp>
        <p:nvGrpSpPr>
          <p:cNvPr id="123" name="Shape 123"/>
          <p:cNvGrpSpPr/>
          <p:nvPr/>
        </p:nvGrpSpPr>
        <p:grpSpPr>
          <a:xfrm>
            <a:off x="5503925" y="3613775"/>
            <a:ext cx="3428125" cy="517650"/>
            <a:chOff x="5503925" y="3613775"/>
            <a:chExt cx="3428125" cy="517650"/>
          </a:xfrm>
        </p:grpSpPr>
        <p:sp>
          <p:nvSpPr>
            <p:cNvPr id="124" name="Shape 124"/>
            <p:cNvSpPr txBox="1"/>
            <p:nvPr/>
          </p:nvSpPr>
          <p:spPr>
            <a:xfrm>
              <a:off x="6089850" y="36413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did I eat?</a:t>
              </a:r>
              <a:endParaRPr sz="1800"/>
            </a:p>
          </p:txBody>
        </p:sp>
        <p:pic>
          <p:nvPicPr>
            <p:cNvPr id="125" name="Shape 125"/>
            <p:cNvPicPr preferRelativeResize="0"/>
            <p:nvPr/>
          </p:nvPicPr>
          <p:blipFill>
            <a:blip r:embed="rId8">
              <a:alphaModFix/>
            </a:blip>
            <a:stretch>
              <a:fillRect/>
            </a:stretch>
          </p:blipFill>
          <p:spPr>
            <a:xfrm>
              <a:off x="5503925" y="3613775"/>
              <a:ext cx="517650" cy="517650"/>
            </a:xfrm>
            <a:prstGeom prst="rect">
              <a:avLst/>
            </a:prstGeom>
            <a:noFill/>
            <a:ln>
              <a:noFill/>
            </a:ln>
          </p:spPr>
        </p:pic>
      </p:grpSp>
      <p:grpSp>
        <p:nvGrpSpPr>
          <p:cNvPr id="126" name="Shape 126"/>
          <p:cNvGrpSpPr/>
          <p:nvPr/>
        </p:nvGrpSpPr>
        <p:grpSpPr>
          <a:xfrm>
            <a:off x="5503925" y="4304475"/>
            <a:ext cx="3428125" cy="517650"/>
            <a:chOff x="5503925" y="4304475"/>
            <a:chExt cx="3428125" cy="517650"/>
          </a:xfrm>
        </p:grpSpPr>
        <p:pic>
          <p:nvPicPr>
            <p:cNvPr id="127" name="Shape 127"/>
            <p:cNvPicPr preferRelativeResize="0"/>
            <p:nvPr/>
          </p:nvPicPr>
          <p:blipFill>
            <a:blip r:embed="rId9">
              <a:alphaModFix/>
            </a:blip>
            <a:stretch>
              <a:fillRect/>
            </a:stretch>
          </p:blipFill>
          <p:spPr>
            <a:xfrm>
              <a:off x="5503925" y="4304475"/>
              <a:ext cx="517650" cy="517650"/>
            </a:xfrm>
            <a:prstGeom prst="rect">
              <a:avLst/>
            </a:prstGeom>
            <a:noFill/>
            <a:ln>
              <a:noFill/>
            </a:ln>
          </p:spPr>
        </p:pic>
        <p:sp>
          <p:nvSpPr>
            <p:cNvPr id="128" name="Shape 128"/>
            <p:cNvSpPr txBox="1"/>
            <p:nvPr/>
          </p:nvSpPr>
          <p:spPr>
            <a:xfrm>
              <a:off x="6089850" y="43320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was my day?</a:t>
              </a:r>
              <a:endParaRPr sz="1800"/>
            </a:p>
          </p:txBody>
        </p:sp>
      </p:grpSp>
      <p:grpSp>
        <p:nvGrpSpPr>
          <p:cNvPr id="129" name="Shape 129"/>
          <p:cNvGrpSpPr/>
          <p:nvPr/>
        </p:nvGrpSpPr>
        <p:grpSpPr>
          <a:xfrm>
            <a:off x="5503925" y="2201725"/>
            <a:ext cx="3362818" cy="520775"/>
            <a:chOff x="5503925" y="2201725"/>
            <a:chExt cx="3362818" cy="520775"/>
          </a:xfrm>
        </p:grpSpPr>
        <p:sp>
          <p:nvSpPr>
            <p:cNvPr id="130" name="Shape 130"/>
            <p:cNvSpPr txBox="1"/>
            <p:nvPr/>
          </p:nvSpPr>
          <p:spPr>
            <a:xfrm>
              <a:off x="6024543" y="2259900"/>
              <a:ext cx="2842200" cy="4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What have I watched?</a:t>
              </a:r>
              <a:endParaRPr sz="1800"/>
            </a:p>
          </p:txBody>
        </p:sp>
        <p:pic>
          <p:nvPicPr>
            <p:cNvPr id="131" name="Shape 131"/>
            <p:cNvPicPr preferRelativeResize="0"/>
            <p:nvPr/>
          </p:nvPicPr>
          <p:blipFill>
            <a:blip r:embed="rId10">
              <a:alphaModFix/>
            </a:blip>
            <a:stretch>
              <a:fillRect/>
            </a:stretch>
          </p:blipFill>
          <p:spPr>
            <a:xfrm>
              <a:off x="5503925" y="2201725"/>
              <a:ext cx="517650" cy="517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ppt_w</p:attrName>
                                        </p:attrNameLst>
                                      </p:cBhvr>
                                      <p:tavLst>
                                        <p:tav fmla="" tm="0">
                                          <p:val>
                                            <p:strVal val="0"/>
                                          </p:val>
                                        </p:tav>
                                        <p:tav fmla="" tm="100000">
                                          <p:val>
                                            <p:strVal val="#ppt_w"/>
                                          </p:val>
                                        </p:tav>
                                      </p:tavLst>
                                    </p:anim>
                                    <p:anim calcmode="lin" valueType="num">
                                      <p:cBhvr additive="base">
                                        <p:cTn dur="1000"/>
                                        <p:tgtEl>
                                          <p:spTgt spid="1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ppt_w</p:attrName>
                                        </p:attrNameLst>
                                      </p:cBhvr>
                                      <p:tavLst>
                                        <p:tav fmla="" tm="0">
                                          <p:val>
                                            <p:strVal val="0"/>
                                          </p:val>
                                        </p:tav>
                                        <p:tav fmla="" tm="100000">
                                          <p:val>
                                            <p:strVal val="#ppt_w"/>
                                          </p:val>
                                        </p:tav>
                                      </p:tavLst>
                                    </p:anim>
                                    <p:anim calcmode="lin" valueType="num">
                                      <p:cBhvr additive="base">
                                        <p:cTn dur="1000"/>
                                        <p:tgtEl>
                                          <p:spTgt spid="1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300"/>
                                        <p:tgtEl>
                                          <p:spTgt spid="114"/>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2">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300"/>
                                        <p:tgtEl>
                                          <p:spTgt spid="117"/>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300"/>
                                        <p:tgtEl>
                                          <p:spTgt spid="129"/>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 presetSubtype="2">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300"/>
                                        <p:tgtEl>
                                          <p:spTgt spid="120"/>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300"/>
                                        <p:tgtEl>
                                          <p:spTgt spid="12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300"/>
                                        <p:tgtEl>
                                          <p:spTgt spid="1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1236513" y="774791"/>
            <a:ext cx="6670975" cy="3593925"/>
          </a:xfrm>
          <a:prstGeom prst="rect">
            <a:avLst/>
          </a:prstGeom>
          <a:noFill/>
          <a:ln>
            <a:noFill/>
          </a:ln>
        </p:spPr>
      </p:pic>
      <p:pic>
        <p:nvPicPr>
          <p:cNvPr id="137" name="Shape 137"/>
          <p:cNvPicPr preferRelativeResize="0"/>
          <p:nvPr/>
        </p:nvPicPr>
        <p:blipFill>
          <a:blip r:embed="rId4">
            <a:alphaModFix/>
          </a:blip>
          <a:stretch>
            <a:fillRect/>
          </a:stretch>
        </p:blipFill>
        <p:spPr>
          <a:xfrm>
            <a:off x="8229600" y="57150"/>
            <a:ext cx="857250" cy="85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There’s data, so what?</a:t>
            </a:r>
            <a:endParaRPr/>
          </a:p>
        </p:txBody>
      </p:sp>
      <p:sp>
        <p:nvSpPr>
          <p:cNvPr id="143" name="Shape 143"/>
          <p:cNvSpPr txBox="1"/>
          <p:nvPr>
            <p:ph idx="1" type="body"/>
          </p:nvPr>
        </p:nvSpPr>
        <p:spPr>
          <a:xfrm>
            <a:off x="311700" y="15811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2400"/>
              <a:t>“</a:t>
            </a:r>
            <a:r>
              <a:rPr i="1" lang="en-GB" sz="2400"/>
              <a:t>Every day that goes by, data is lost</a:t>
            </a:r>
            <a:r>
              <a:rPr lang="en-GB" sz="2400"/>
              <a:t>”</a:t>
            </a:r>
            <a:r>
              <a:rPr lang="en-GB"/>
              <a:t> ~ Hugh Glaser</a:t>
            </a:r>
            <a:endParaRPr/>
          </a:p>
        </p:txBody>
      </p:sp>
      <p:pic>
        <p:nvPicPr>
          <p:cNvPr id="144" name="Shape 144"/>
          <p:cNvPicPr preferRelativeResize="0"/>
          <p:nvPr/>
        </p:nvPicPr>
        <p:blipFill rotWithShape="1">
          <a:blip r:embed="rId3">
            <a:alphaModFix/>
          </a:blip>
          <a:srcRect b="0" l="0" r="0" t="0"/>
          <a:stretch/>
        </p:blipFill>
        <p:spPr>
          <a:xfrm>
            <a:off x="7180300" y="1019175"/>
            <a:ext cx="1499400" cy="1499400"/>
          </a:xfrm>
          <a:prstGeom prst="ellipse">
            <a:avLst/>
          </a:prstGeom>
          <a:noFill/>
          <a:ln>
            <a:noFill/>
          </a:ln>
        </p:spPr>
      </p:pic>
      <p:sp>
        <p:nvSpPr>
          <p:cNvPr id="145" name="Shape 145"/>
          <p:cNvSpPr txBox="1"/>
          <p:nvPr/>
        </p:nvSpPr>
        <p:spPr>
          <a:xfrm>
            <a:off x="441600" y="2905125"/>
            <a:ext cx="8260800" cy="14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3000">
                <a:solidFill>
                  <a:schemeClr val="dk2"/>
                </a:solidFill>
              </a:rPr>
              <a:t>How do we capture it?</a:t>
            </a:r>
            <a:endParaRPr sz="3000">
              <a:solidFill>
                <a:schemeClr val="dk2"/>
              </a:solidFill>
            </a:endParaRPr>
          </a:p>
          <a:p>
            <a:pPr indent="0" lvl="0" marL="0" rtl="0" algn="ctr">
              <a:lnSpc>
                <a:spcPct val="115000"/>
              </a:lnSpc>
              <a:spcBef>
                <a:spcPts val="1600"/>
              </a:spcBef>
              <a:spcAft>
                <a:spcPts val="1600"/>
              </a:spcAft>
              <a:buClr>
                <a:schemeClr val="dk1"/>
              </a:buClr>
              <a:buSzPts val="1100"/>
              <a:buFont typeface="Arial"/>
              <a:buNone/>
            </a:pPr>
            <a:r>
              <a:rPr lang="en-GB" sz="3000">
                <a:solidFill>
                  <a:schemeClr val="dk2"/>
                </a:solidFill>
              </a:rPr>
              <a:t>How do we use it?</a:t>
            </a:r>
            <a:endParaRPr sz="3000"/>
          </a:p>
        </p:txBody>
      </p:sp>
      <p:pic>
        <p:nvPicPr>
          <p:cNvPr id="146" name="Shape 146"/>
          <p:cNvPicPr preferRelativeResize="0"/>
          <p:nvPr/>
        </p:nvPicPr>
        <p:blipFill>
          <a:blip r:embed="rId4">
            <a:alphaModFix/>
          </a:blip>
          <a:stretch>
            <a:fillRect/>
          </a:stretch>
        </p:blipFill>
        <p:spPr>
          <a:xfrm>
            <a:off x="1557000" y="2717275"/>
            <a:ext cx="868875" cy="868875"/>
          </a:xfrm>
          <a:prstGeom prst="rect">
            <a:avLst/>
          </a:prstGeom>
          <a:noFill/>
          <a:ln>
            <a:noFill/>
          </a:ln>
        </p:spPr>
      </p:pic>
      <p:pic>
        <p:nvPicPr>
          <p:cNvPr id="147" name="Shape 147"/>
          <p:cNvPicPr preferRelativeResize="0"/>
          <p:nvPr/>
        </p:nvPicPr>
        <p:blipFill>
          <a:blip r:embed="rId5">
            <a:alphaModFix/>
          </a:blip>
          <a:stretch>
            <a:fillRect/>
          </a:stretch>
        </p:blipFill>
        <p:spPr>
          <a:xfrm>
            <a:off x="6593575" y="3535650"/>
            <a:ext cx="868875" cy="86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3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3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3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Instrumentation</a:t>
            </a:r>
            <a:endParaRPr/>
          </a:p>
        </p:txBody>
      </p:sp>
      <p:pic>
        <p:nvPicPr>
          <p:cNvPr id="153" name="Shape 153"/>
          <p:cNvPicPr preferRelativeResize="0"/>
          <p:nvPr/>
        </p:nvPicPr>
        <p:blipFill>
          <a:blip r:embed="rId3">
            <a:alphaModFix/>
          </a:blip>
          <a:stretch>
            <a:fillRect/>
          </a:stretch>
        </p:blipFill>
        <p:spPr>
          <a:xfrm>
            <a:off x="7130849" y="206725"/>
            <a:ext cx="1861525" cy="1861525"/>
          </a:xfrm>
          <a:prstGeom prst="rect">
            <a:avLst/>
          </a:prstGeom>
          <a:noFill/>
          <a:ln>
            <a:noFill/>
          </a:ln>
        </p:spPr>
      </p:pic>
      <p:sp>
        <p:nvSpPr>
          <p:cNvPr id="154" name="Shape 154"/>
          <p:cNvSpPr txBox="1"/>
          <p:nvPr>
            <p:ph idx="1" type="body"/>
          </p:nvPr>
        </p:nvSpPr>
        <p:spPr>
          <a:xfrm>
            <a:off x="311700" y="2334675"/>
            <a:ext cx="8520600" cy="22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chemeClr val="lt1"/>
                </a:solidFill>
              </a:rPr>
              <a:t>.</a:t>
            </a:r>
            <a:r>
              <a:rPr lang="en-GB" sz="3000"/>
              <a:t>Instrument </a:t>
            </a:r>
            <a:r>
              <a:rPr b="1" lang="en-GB" sz="3000"/>
              <a:t>everything </a:t>
            </a:r>
            <a:r>
              <a:rPr lang="en-GB" sz="3000">
                <a:solidFill>
                  <a:schemeClr val="lt1"/>
                </a:solidFill>
              </a:rPr>
              <a:t>.</a:t>
            </a:r>
            <a:endParaRPr sz="3000">
              <a:solidFill>
                <a:schemeClr val="lt1"/>
              </a:solidFill>
            </a:endParaRPr>
          </a:p>
          <a:p>
            <a:pPr indent="0" lvl="0" marL="0" algn="ctr">
              <a:spcBef>
                <a:spcPts val="1600"/>
              </a:spcBef>
              <a:spcAft>
                <a:spcPts val="1600"/>
              </a:spcAft>
              <a:buNone/>
            </a:pPr>
            <a:r>
              <a:t/>
            </a:r>
            <a:endParaRPr sz="3000"/>
          </a:p>
        </p:txBody>
      </p:sp>
      <p:sp>
        <p:nvSpPr>
          <p:cNvPr id="155" name="Shape 155"/>
          <p:cNvSpPr txBox="1"/>
          <p:nvPr>
            <p:ph idx="1" type="body"/>
          </p:nvPr>
        </p:nvSpPr>
        <p:spPr>
          <a:xfrm>
            <a:off x="311700" y="1218075"/>
            <a:ext cx="8520600" cy="80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GB"/>
              <a:t>Instrument</a:t>
            </a:r>
            <a:br>
              <a:rPr b="1" lang="en-GB"/>
            </a:br>
            <a:r>
              <a:rPr i="1" lang="en-GB"/>
              <a:t>equip (something) with measuring instruments.</a:t>
            </a:r>
            <a:endParaRPr i="1"/>
          </a:p>
        </p:txBody>
      </p:sp>
      <p:sp>
        <p:nvSpPr>
          <p:cNvPr id="156" name="Shape 156"/>
          <p:cNvSpPr txBox="1"/>
          <p:nvPr>
            <p:ph idx="1" type="body"/>
          </p:nvPr>
        </p:nvSpPr>
        <p:spPr>
          <a:xfrm>
            <a:off x="311700" y="2334625"/>
            <a:ext cx="8520600" cy="22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000">
                <a:solidFill>
                  <a:schemeClr val="lt1"/>
                </a:solidFill>
              </a:rPr>
              <a:t>.</a:t>
            </a:r>
            <a:r>
              <a:rPr lang="en-GB" sz="3000"/>
              <a:t>Instrument</a:t>
            </a:r>
            <a:r>
              <a:rPr lang="en-GB" sz="3000" strike="sngStrike"/>
              <a:t> </a:t>
            </a:r>
            <a:r>
              <a:rPr b="1" lang="en-GB" sz="3000" strike="sngStrike"/>
              <a:t>everything </a:t>
            </a:r>
            <a:r>
              <a:rPr lang="en-GB" sz="3000">
                <a:solidFill>
                  <a:schemeClr val="lt1"/>
                </a:solidFill>
              </a:rPr>
              <a:t>.</a:t>
            </a:r>
            <a:br>
              <a:rPr lang="en-GB" sz="3000">
                <a:solidFill>
                  <a:schemeClr val="lt1"/>
                </a:solidFill>
              </a:rPr>
            </a:br>
            <a:r>
              <a:rPr lang="en-GB" sz="3000"/>
              <a:t>as much as we can</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4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4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 type="body"/>
          </p:nvPr>
        </p:nvSpPr>
        <p:spPr>
          <a:xfrm>
            <a:off x="311700" y="371625"/>
            <a:ext cx="8520600" cy="44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The year is </a:t>
            </a:r>
            <a:r>
              <a:rPr b="1" lang="en-GB" sz="2000"/>
              <a:t>2010</a:t>
            </a:r>
            <a:r>
              <a:rPr lang="en-GB" sz="2000"/>
              <a:t>...</a:t>
            </a:r>
            <a:endParaRPr sz="2000"/>
          </a:p>
          <a:p>
            <a:pPr indent="0" lvl="0" marL="0">
              <a:spcBef>
                <a:spcPts val="1600"/>
              </a:spcBef>
              <a:spcAft>
                <a:spcPts val="1600"/>
              </a:spcAft>
              <a:buNone/>
            </a:pPr>
            <a:r>
              <a:t/>
            </a:r>
            <a:endParaRPr sz="2000"/>
          </a:p>
        </p:txBody>
      </p:sp>
      <p:pic>
        <p:nvPicPr>
          <p:cNvPr id="162" name="Shape 162"/>
          <p:cNvPicPr preferRelativeResize="0"/>
          <p:nvPr/>
        </p:nvPicPr>
        <p:blipFill rotWithShape="1">
          <a:blip r:embed="rId3">
            <a:alphaModFix/>
          </a:blip>
          <a:srcRect b="0" l="22742" r="24319" t="0"/>
          <a:stretch/>
        </p:blipFill>
        <p:spPr>
          <a:xfrm>
            <a:off x="6260275" y="1617725"/>
            <a:ext cx="2288424" cy="3242176"/>
          </a:xfrm>
          <a:prstGeom prst="rect">
            <a:avLst/>
          </a:prstGeom>
          <a:noFill/>
          <a:ln>
            <a:noFill/>
          </a:ln>
        </p:spPr>
      </p:pic>
      <p:pic>
        <p:nvPicPr>
          <p:cNvPr id="163" name="Shape 163"/>
          <p:cNvPicPr preferRelativeResize="0"/>
          <p:nvPr/>
        </p:nvPicPr>
        <p:blipFill>
          <a:blip r:embed="rId4">
            <a:alphaModFix/>
          </a:blip>
          <a:stretch>
            <a:fillRect/>
          </a:stretch>
        </p:blipFill>
        <p:spPr>
          <a:xfrm>
            <a:off x="464550" y="2418073"/>
            <a:ext cx="5413701" cy="1004500"/>
          </a:xfrm>
          <a:prstGeom prst="rect">
            <a:avLst/>
          </a:prstGeom>
          <a:noFill/>
          <a:ln>
            <a:noFill/>
          </a:ln>
        </p:spPr>
      </p:pic>
      <p:sp>
        <p:nvSpPr>
          <p:cNvPr id="164" name="Shape 164"/>
          <p:cNvSpPr txBox="1"/>
          <p:nvPr/>
        </p:nvSpPr>
        <p:spPr>
          <a:xfrm>
            <a:off x="464550" y="987750"/>
            <a:ext cx="8214900" cy="107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GB" sz="3000">
                <a:solidFill>
                  <a:schemeClr val="dk2"/>
                </a:solidFill>
              </a:rPr>
              <a:t>Challenge: “</a:t>
            </a:r>
            <a:r>
              <a:rPr i="1" lang="en-GB" sz="3000">
                <a:solidFill>
                  <a:schemeClr val="dk2"/>
                </a:solidFill>
              </a:rPr>
              <a:t>Record everything you consume</a:t>
            </a:r>
            <a:r>
              <a:rPr lang="en-GB" sz="3000">
                <a:solidFill>
                  <a:schemeClr val="dk2"/>
                </a:solidFill>
              </a:rPr>
              <a:t>”</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3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